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90" r:id="rId2"/>
    <p:sldId id="285" r:id="rId3"/>
    <p:sldId id="286" r:id="rId4"/>
    <p:sldId id="257" r:id="rId5"/>
    <p:sldId id="264" r:id="rId6"/>
    <p:sldId id="258" r:id="rId7"/>
    <p:sldId id="259" r:id="rId8"/>
    <p:sldId id="260" r:id="rId9"/>
    <p:sldId id="261" r:id="rId10"/>
    <p:sldId id="262" r:id="rId11"/>
    <p:sldId id="263" r:id="rId12"/>
    <p:sldId id="265" r:id="rId13"/>
    <p:sldId id="280" r:id="rId14"/>
    <p:sldId id="281" r:id="rId15"/>
    <p:sldId id="268" r:id="rId16"/>
    <p:sldId id="279" r:id="rId17"/>
    <p:sldId id="269" r:id="rId18"/>
    <p:sldId id="270" r:id="rId19"/>
    <p:sldId id="272" r:id="rId20"/>
    <p:sldId id="273" r:id="rId21"/>
    <p:sldId id="291" r:id="rId22"/>
    <p:sldId id="284" r:id="rId23"/>
    <p:sldId id="283" r:id="rId24"/>
    <p:sldId id="282" r:id="rId25"/>
    <p:sldId id="287" r:id="rId26"/>
    <p:sldId id="289" r:id="rId2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5" d="100"/>
          <a:sy n="115" d="100"/>
        </p:scale>
        <p:origin x="149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96D246-96B1-4F5F-BA1A-B33DAC1B6154}" type="doc">
      <dgm:prSet loTypeId="urn:microsoft.com/office/officeart/2005/8/layout/hProcess7#1" loCatId="list" qsTypeId="urn:microsoft.com/office/officeart/2005/8/quickstyle/simple1" qsCatId="simple" csTypeId="urn:microsoft.com/office/officeart/2005/8/colors/accent1_2" csCatId="accent1" phldr="1"/>
      <dgm:spPr/>
      <dgm:t>
        <a:bodyPr/>
        <a:lstStyle/>
        <a:p>
          <a:endParaRPr lang="en-US"/>
        </a:p>
      </dgm:t>
    </dgm:pt>
    <dgm:pt modelId="{26B46CE4-0E0B-4BA8-A394-7E6513F5A52A}">
      <dgm:prSet phldrT="[Text]"/>
      <dgm:spPr/>
      <dgm:t>
        <a:bodyPr/>
        <a:lstStyle/>
        <a:p>
          <a:r>
            <a:rPr lang="en-US" dirty="0" smtClean="0"/>
            <a:t>EARLY 2012</a:t>
          </a:r>
          <a:endParaRPr lang="en-US" dirty="0"/>
        </a:p>
      </dgm:t>
    </dgm:pt>
    <dgm:pt modelId="{0905C2E6-CE2E-4AF3-BCE7-3487E59C5F62}" type="parTrans" cxnId="{5C821250-5873-4197-91F4-3621039A1659}">
      <dgm:prSet/>
      <dgm:spPr/>
      <dgm:t>
        <a:bodyPr/>
        <a:lstStyle/>
        <a:p>
          <a:endParaRPr lang="en-US"/>
        </a:p>
      </dgm:t>
    </dgm:pt>
    <dgm:pt modelId="{5D51137B-981C-45B5-819F-B8725DB5F80B}" type="sibTrans" cxnId="{5C821250-5873-4197-91F4-3621039A1659}">
      <dgm:prSet/>
      <dgm:spPr/>
      <dgm:t>
        <a:bodyPr/>
        <a:lstStyle/>
        <a:p>
          <a:endParaRPr lang="en-US"/>
        </a:p>
      </dgm:t>
    </dgm:pt>
    <dgm:pt modelId="{D0AF392E-EEBF-482D-AF8A-484957894368}">
      <dgm:prSet phldrT="[Text]" custT="1"/>
      <dgm:spPr/>
      <dgm:t>
        <a:bodyPr/>
        <a:lstStyle/>
        <a:p>
          <a:endParaRPr lang="en-US" sz="1100" b="1" dirty="0" smtClean="0"/>
        </a:p>
        <a:p>
          <a:r>
            <a:rPr lang="en-US" sz="1100" b="1" dirty="0" smtClean="0"/>
            <a:t>COMMON EUROPEAN RESEARCH INFORMATION FORMAT (CERIF) IMPORT AND EXPORT</a:t>
          </a:r>
          <a:br>
            <a:rPr lang="en-US" sz="1100" b="1" dirty="0" smtClean="0"/>
          </a:br>
          <a:r>
            <a:rPr lang="en-US" sz="1100" dirty="0" smtClean="0"/>
            <a:t>Import publication information in CERIF standard from your existing data sources to automatically populate</a:t>
          </a:r>
        </a:p>
        <a:p>
          <a:endParaRPr lang="en-US" sz="1100" dirty="0"/>
        </a:p>
      </dgm:t>
    </dgm:pt>
    <dgm:pt modelId="{2FFC99EC-87FB-401B-9885-65E5282519D7}" type="parTrans" cxnId="{083555FE-CEF0-41B0-99E0-8EF22689DBBD}">
      <dgm:prSet/>
      <dgm:spPr/>
      <dgm:t>
        <a:bodyPr/>
        <a:lstStyle/>
        <a:p>
          <a:endParaRPr lang="en-US"/>
        </a:p>
      </dgm:t>
    </dgm:pt>
    <dgm:pt modelId="{B0860767-4CD7-413B-A8F8-FA7D33808052}" type="sibTrans" cxnId="{083555FE-CEF0-41B0-99E0-8EF22689DBBD}">
      <dgm:prSet/>
      <dgm:spPr/>
      <dgm:t>
        <a:bodyPr/>
        <a:lstStyle/>
        <a:p>
          <a:endParaRPr lang="en-US"/>
        </a:p>
      </dgm:t>
    </dgm:pt>
    <dgm:pt modelId="{888EC331-2B45-4BB2-B2A6-EEAAF694241C}">
      <dgm:prSet phldrT="[Text]"/>
      <dgm:spPr/>
      <dgm:t>
        <a:bodyPr/>
        <a:lstStyle/>
        <a:p>
          <a:r>
            <a:rPr lang="en-US" dirty="0" smtClean="0"/>
            <a:t>LATE 2011</a:t>
          </a:r>
          <a:endParaRPr lang="en-US" dirty="0"/>
        </a:p>
      </dgm:t>
    </dgm:pt>
    <dgm:pt modelId="{E5461DCB-508F-4D61-814D-7B97C141CE4F}" type="parTrans" cxnId="{F7B586C4-5C9D-4440-9E71-4117726F39AF}">
      <dgm:prSet/>
      <dgm:spPr/>
      <dgm:t>
        <a:bodyPr/>
        <a:lstStyle/>
        <a:p>
          <a:endParaRPr lang="en-US"/>
        </a:p>
      </dgm:t>
    </dgm:pt>
    <dgm:pt modelId="{BFAF69F1-A3CB-42F7-9FF4-9A62B3979037}" type="sibTrans" cxnId="{F7B586C4-5C9D-4440-9E71-4117726F39AF}">
      <dgm:prSet/>
      <dgm:spPr/>
      <dgm:t>
        <a:bodyPr/>
        <a:lstStyle/>
        <a:p>
          <a:endParaRPr lang="en-US"/>
        </a:p>
      </dgm:t>
    </dgm:pt>
    <dgm:pt modelId="{AF18B6D9-FBB5-4CB8-AA09-4D6108D01417}">
      <dgm:prSet custT="1"/>
      <dgm:spPr/>
      <dgm:t>
        <a:bodyPr/>
        <a:lstStyle/>
        <a:p>
          <a:endParaRPr lang="en-US" sz="1100" b="1" dirty="0" smtClean="0"/>
        </a:p>
        <a:p>
          <a:r>
            <a:rPr lang="en-US" sz="1100" b="1" dirty="0" smtClean="0"/>
            <a:t>INCITES INTEGRATION</a:t>
          </a:r>
          <a:r>
            <a:rPr lang="en-US" sz="1100" dirty="0" smtClean="0"/>
            <a:t/>
          </a:r>
          <a:br>
            <a:rPr lang="en-US" sz="1100" dirty="0" smtClean="0"/>
          </a:br>
          <a:r>
            <a:rPr lang="en-US" sz="1100" dirty="0" smtClean="0"/>
            <a:t>Link directly to </a:t>
          </a:r>
          <a:r>
            <a:rPr lang="en-US" sz="1100" dirty="0" err="1" smtClean="0"/>
            <a:t>InCites</a:t>
          </a:r>
          <a:r>
            <a:rPr lang="en-US" sz="1100" dirty="0" smtClean="0"/>
            <a:t> to analyze institutional productivity and benchmark output</a:t>
          </a:r>
          <a:br>
            <a:rPr lang="en-US" sz="1100" dirty="0" smtClean="0"/>
          </a:br>
          <a:endParaRPr lang="en-US" sz="1100" b="1" dirty="0"/>
        </a:p>
      </dgm:t>
    </dgm:pt>
    <dgm:pt modelId="{58717074-DF17-4116-B6B6-FBB906B02DDF}" type="parTrans" cxnId="{6A91B780-45B4-45A5-B0D1-F6F6644328DE}">
      <dgm:prSet/>
      <dgm:spPr/>
      <dgm:t>
        <a:bodyPr/>
        <a:lstStyle/>
        <a:p>
          <a:endParaRPr lang="en-US"/>
        </a:p>
      </dgm:t>
    </dgm:pt>
    <dgm:pt modelId="{5340C930-CB9D-49A6-AEEB-231AD9C9800F}" type="sibTrans" cxnId="{6A91B780-45B4-45A5-B0D1-F6F6644328DE}">
      <dgm:prSet/>
      <dgm:spPr/>
      <dgm:t>
        <a:bodyPr/>
        <a:lstStyle/>
        <a:p>
          <a:endParaRPr lang="en-US"/>
        </a:p>
      </dgm:t>
    </dgm:pt>
    <dgm:pt modelId="{6C7AA26E-2FB4-47FA-B337-7350B8BB1B02}">
      <dgm:prSet phldrT="[Text]"/>
      <dgm:spPr/>
      <dgm:t>
        <a:bodyPr/>
        <a:lstStyle/>
        <a:p>
          <a:r>
            <a:rPr lang="en-US" dirty="0" smtClean="0"/>
            <a:t>MID 2012</a:t>
          </a:r>
          <a:endParaRPr lang="en-US" dirty="0"/>
        </a:p>
      </dgm:t>
    </dgm:pt>
    <dgm:pt modelId="{DF681DC3-0375-4C17-A9D0-79DB644D02A7}" type="parTrans" cxnId="{2859B609-A485-47D3-B0DA-C682365064A6}">
      <dgm:prSet/>
      <dgm:spPr/>
      <dgm:t>
        <a:bodyPr/>
        <a:lstStyle/>
        <a:p>
          <a:endParaRPr lang="en-US"/>
        </a:p>
      </dgm:t>
    </dgm:pt>
    <dgm:pt modelId="{FF836815-0E72-4964-B4F1-6532846B9633}" type="sibTrans" cxnId="{2859B609-A485-47D3-B0DA-C682365064A6}">
      <dgm:prSet/>
      <dgm:spPr/>
      <dgm:t>
        <a:bodyPr/>
        <a:lstStyle/>
        <a:p>
          <a:endParaRPr lang="en-US"/>
        </a:p>
      </dgm:t>
    </dgm:pt>
    <dgm:pt modelId="{85504856-42A7-48E3-B018-65F3FE078273}">
      <dgm:prSet phldrT="[Text]" custT="1"/>
      <dgm:spPr/>
      <dgm:t>
        <a:bodyPr/>
        <a:lstStyle/>
        <a:p>
          <a:endParaRPr lang="en-US" sz="1100" b="1" dirty="0" smtClean="0"/>
        </a:p>
        <a:p>
          <a:r>
            <a:rPr lang="en-US" sz="1100" b="1" dirty="0" smtClean="0"/>
            <a:t>DIRECT CONNECT TO INSTITUTIONAL REPOSITORY</a:t>
          </a:r>
          <a:r>
            <a:rPr lang="en-US" sz="1100" dirty="0" smtClean="0"/>
            <a:t/>
          </a:r>
          <a:br>
            <a:rPr lang="en-US" sz="1100" dirty="0" smtClean="0"/>
          </a:br>
          <a:r>
            <a:rPr lang="en-US" sz="1100" dirty="0" smtClean="0"/>
            <a:t>Search and deposit information between your institution’s data repository and Research In View – and coming soon, Open Access repositories</a:t>
          </a:r>
          <a:endParaRPr lang="en-US" sz="1100" b="1" dirty="0" smtClean="0"/>
        </a:p>
        <a:p>
          <a:endParaRPr lang="en-US" sz="1100" dirty="0"/>
        </a:p>
      </dgm:t>
    </dgm:pt>
    <dgm:pt modelId="{7173C319-A52F-4D8E-8C4B-CED70672F407}" type="parTrans" cxnId="{08867E1E-FB08-475C-B8E8-77A4043DD5D5}">
      <dgm:prSet/>
      <dgm:spPr/>
      <dgm:t>
        <a:bodyPr/>
        <a:lstStyle/>
        <a:p>
          <a:endParaRPr lang="en-US"/>
        </a:p>
      </dgm:t>
    </dgm:pt>
    <dgm:pt modelId="{4F88DE65-FA08-45BB-8C3B-5711B434BA7B}" type="sibTrans" cxnId="{08867E1E-FB08-475C-B8E8-77A4043DD5D5}">
      <dgm:prSet/>
      <dgm:spPr/>
      <dgm:t>
        <a:bodyPr/>
        <a:lstStyle/>
        <a:p>
          <a:endParaRPr lang="en-US"/>
        </a:p>
      </dgm:t>
    </dgm:pt>
    <dgm:pt modelId="{EB387F2C-52E9-4379-9552-FB4E373928F8}">
      <dgm:prSet custT="1"/>
      <dgm:spPr/>
      <dgm:t>
        <a:bodyPr/>
        <a:lstStyle/>
        <a:p>
          <a:r>
            <a:rPr lang="en-US" sz="1100" b="1" dirty="0" smtClean="0"/>
            <a:t>FUNDED RESEARCH DATABASE INTEGRATION</a:t>
          </a:r>
          <a:br>
            <a:rPr lang="en-US" sz="1100" b="1" dirty="0" smtClean="0"/>
          </a:br>
          <a:r>
            <a:rPr lang="en-US" sz="1100" dirty="0" smtClean="0"/>
            <a:t>Integrate your existing funded research database directly into profiles with ease</a:t>
          </a:r>
          <a:endParaRPr lang="en-US" sz="1100" b="1" dirty="0" smtClean="0"/>
        </a:p>
        <a:p>
          <a:endParaRPr lang="en-US" sz="1100" b="1" dirty="0"/>
        </a:p>
      </dgm:t>
    </dgm:pt>
    <dgm:pt modelId="{6559865B-2B36-4091-9A8C-EAEA1D96FCA0}" type="parTrans" cxnId="{11311D4E-DCE1-40F9-891E-F193654E0439}">
      <dgm:prSet/>
      <dgm:spPr/>
      <dgm:t>
        <a:bodyPr/>
        <a:lstStyle/>
        <a:p>
          <a:endParaRPr lang="en-US"/>
        </a:p>
      </dgm:t>
    </dgm:pt>
    <dgm:pt modelId="{EAFCE0DC-8039-4A1E-929F-23DACDDEBFC4}" type="sibTrans" cxnId="{11311D4E-DCE1-40F9-891E-F193654E0439}">
      <dgm:prSet/>
      <dgm:spPr/>
      <dgm:t>
        <a:bodyPr/>
        <a:lstStyle/>
        <a:p>
          <a:endParaRPr lang="en-US"/>
        </a:p>
      </dgm:t>
    </dgm:pt>
    <dgm:pt modelId="{AEC02564-5C76-438D-9639-B3AC4D6E991E}">
      <dgm:prSet custT="1"/>
      <dgm:spPr/>
      <dgm:t>
        <a:bodyPr/>
        <a:lstStyle/>
        <a:p>
          <a:r>
            <a:rPr lang="en-US" sz="1100" b="1" dirty="0" smtClean="0"/>
            <a:t>REGISTRAR INTEGRATION</a:t>
          </a:r>
          <a:r>
            <a:rPr lang="en-US" sz="1100" dirty="0" smtClean="0"/>
            <a:t/>
          </a:r>
          <a:br>
            <a:rPr lang="en-US" sz="1100" dirty="0" smtClean="0"/>
          </a:br>
          <a:r>
            <a:rPr lang="en-US" sz="1100" dirty="0" smtClean="0"/>
            <a:t>Import information from your institution’s registrar’s office into Research In View profiles</a:t>
          </a:r>
          <a:endParaRPr lang="en-US" sz="1100" b="1" dirty="0" smtClean="0"/>
        </a:p>
        <a:p>
          <a:endParaRPr lang="en-US" sz="1100" b="1" dirty="0" smtClean="0"/>
        </a:p>
      </dgm:t>
    </dgm:pt>
    <dgm:pt modelId="{E55E8B3C-933F-4F87-B051-ACCED47105F9}" type="parTrans" cxnId="{F0AB83F4-FA67-4D87-80D3-0F8EA9E27EC9}">
      <dgm:prSet/>
      <dgm:spPr/>
      <dgm:t>
        <a:bodyPr/>
        <a:lstStyle/>
        <a:p>
          <a:endParaRPr lang="en-US"/>
        </a:p>
      </dgm:t>
    </dgm:pt>
    <dgm:pt modelId="{6F73943E-7378-4945-AFFD-2608EA224E78}" type="sibTrans" cxnId="{F0AB83F4-FA67-4D87-80D3-0F8EA9E27EC9}">
      <dgm:prSet/>
      <dgm:spPr/>
      <dgm:t>
        <a:bodyPr/>
        <a:lstStyle/>
        <a:p>
          <a:endParaRPr lang="en-US"/>
        </a:p>
      </dgm:t>
    </dgm:pt>
    <dgm:pt modelId="{4F369226-BC48-4303-8B61-024F1E5D3A6F}">
      <dgm:prSet phldrT="[Text]" custT="1"/>
      <dgm:spPr/>
      <dgm:t>
        <a:bodyPr/>
        <a:lstStyle/>
        <a:p>
          <a:endParaRPr lang="en-US" sz="1100" b="1" dirty="0" smtClean="0"/>
        </a:p>
        <a:p>
          <a:r>
            <a:rPr lang="en-US" sz="1100" b="1" dirty="0" smtClean="0"/>
            <a:t>CASRAI AND VIVO SUPPORT</a:t>
          </a:r>
          <a:r>
            <a:rPr lang="en-US" sz="1100" dirty="0" smtClean="0"/>
            <a:t/>
          </a:r>
          <a:br>
            <a:rPr lang="en-US" sz="1100" dirty="0" smtClean="0"/>
          </a:br>
          <a:r>
            <a:rPr lang="en-US" sz="1100" dirty="0" smtClean="0"/>
            <a:t>Facilitate profiles and ensure consistency using a single data source</a:t>
          </a:r>
        </a:p>
        <a:p>
          <a:endParaRPr lang="en-US" sz="1100" dirty="0"/>
        </a:p>
      </dgm:t>
    </dgm:pt>
    <dgm:pt modelId="{E5F334DC-7FFE-4522-836D-047DBBCB562F}" type="parTrans" cxnId="{CDA155A0-7514-4BE8-BC9B-EF4787FFA046}">
      <dgm:prSet/>
      <dgm:spPr/>
      <dgm:t>
        <a:bodyPr/>
        <a:lstStyle/>
        <a:p>
          <a:endParaRPr lang="en-US"/>
        </a:p>
      </dgm:t>
    </dgm:pt>
    <dgm:pt modelId="{20EDE08E-8A90-44D2-88DE-4B740D9637D1}" type="sibTrans" cxnId="{CDA155A0-7514-4BE8-BC9B-EF4787FFA046}">
      <dgm:prSet/>
      <dgm:spPr/>
      <dgm:t>
        <a:bodyPr/>
        <a:lstStyle/>
        <a:p>
          <a:endParaRPr lang="en-US"/>
        </a:p>
      </dgm:t>
    </dgm:pt>
    <dgm:pt modelId="{FA0409A1-9D28-4FBC-AA67-CD549AD037AB}">
      <dgm:prSet custT="1"/>
      <dgm:spPr/>
      <dgm:t>
        <a:bodyPr/>
        <a:lstStyle/>
        <a:p>
          <a:r>
            <a:rPr lang="en-US" sz="1100" b="1" dirty="0" smtClean="0"/>
            <a:t>REPORTING ENHANCEMENTS</a:t>
          </a:r>
          <a:r>
            <a:rPr lang="en-US" sz="1100" dirty="0" smtClean="0"/>
            <a:t/>
          </a:r>
          <a:br>
            <a:rPr lang="en-US" sz="1100" dirty="0" smtClean="0"/>
          </a:br>
          <a:r>
            <a:rPr lang="en-US" sz="1100" dirty="0" smtClean="0"/>
            <a:t>Various enhancements including comparison reports and dashboards to for at-a-glance visual overviews of department activity and performance statistics</a:t>
          </a:r>
        </a:p>
        <a:p>
          <a:endParaRPr lang="en-US" sz="1100" dirty="0"/>
        </a:p>
      </dgm:t>
    </dgm:pt>
    <dgm:pt modelId="{3FBAF83A-3871-4B5D-BF6E-9000D1BEE6E3}" type="parTrans" cxnId="{E3E4C3B6-438E-4ED5-91B1-D26BA9B7C6F4}">
      <dgm:prSet/>
      <dgm:spPr/>
      <dgm:t>
        <a:bodyPr/>
        <a:lstStyle/>
        <a:p>
          <a:endParaRPr lang="en-US"/>
        </a:p>
      </dgm:t>
    </dgm:pt>
    <dgm:pt modelId="{EAABCBEC-D7FD-4E8D-936B-09A998F83010}" type="sibTrans" cxnId="{E3E4C3B6-438E-4ED5-91B1-D26BA9B7C6F4}">
      <dgm:prSet/>
      <dgm:spPr/>
      <dgm:t>
        <a:bodyPr/>
        <a:lstStyle/>
        <a:p>
          <a:endParaRPr lang="en-US"/>
        </a:p>
      </dgm:t>
    </dgm:pt>
    <dgm:pt modelId="{FECDDBB5-5253-46A4-BC8E-C10A7D61D21A}">
      <dgm:prSet custT="1"/>
      <dgm:spPr/>
      <dgm:t>
        <a:bodyPr/>
        <a:lstStyle/>
        <a:p>
          <a:r>
            <a:rPr lang="en-US" sz="1100" b="1" dirty="0" smtClean="0"/>
            <a:t>CV PARSER / READER</a:t>
          </a:r>
          <a:br>
            <a:rPr lang="en-US" sz="1100" b="1" dirty="0" smtClean="0"/>
          </a:br>
          <a:r>
            <a:rPr lang="en-US" sz="1100" b="0" dirty="0" smtClean="0"/>
            <a:t>S</a:t>
          </a:r>
          <a:r>
            <a:rPr lang="en-US" sz="1100" dirty="0" smtClean="0"/>
            <a:t>can existing CVs and import information into RIV faculty profiles, reducing the manual process of profile population</a:t>
          </a:r>
        </a:p>
        <a:p>
          <a:endParaRPr lang="en-US" sz="1100" b="1" dirty="0" smtClean="0"/>
        </a:p>
        <a:p>
          <a:r>
            <a:rPr lang="en-US" sz="1100" b="1" dirty="0" smtClean="0"/>
            <a:t>TAGGING PROFILES AND PUBLICATIONS</a:t>
          </a:r>
          <a:br>
            <a:rPr lang="en-US" sz="1100" b="1" dirty="0" smtClean="0"/>
          </a:br>
          <a:r>
            <a:rPr lang="en-US" sz="1100" b="0" dirty="0" smtClean="0"/>
            <a:t>Tag Research In View items for automatic inclusion in government and accreditation reports</a:t>
          </a:r>
          <a:endParaRPr lang="en-US" sz="1100" dirty="0"/>
        </a:p>
      </dgm:t>
    </dgm:pt>
    <dgm:pt modelId="{01F32948-60DE-4781-BD45-1D69AD86445C}" type="parTrans" cxnId="{4BBE0170-03D8-420F-9087-E652AB4E633D}">
      <dgm:prSet/>
      <dgm:spPr/>
      <dgm:t>
        <a:bodyPr/>
        <a:lstStyle/>
        <a:p>
          <a:endParaRPr lang="en-US"/>
        </a:p>
      </dgm:t>
    </dgm:pt>
    <dgm:pt modelId="{44A38C70-031F-49E2-B559-24E7F5C5E031}" type="sibTrans" cxnId="{4BBE0170-03D8-420F-9087-E652AB4E633D}">
      <dgm:prSet/>
      <dgm:spPr/>
      <dgm:t>
        <a:bodyPr/>
        <a:lstStyle/>
        <a:p>
          <a:endParaRPr lang="en-US"/>
        </a:p>
      </dgm:t>
    </dgm:pt>
    <dgm:pt modelId="{CF59F370-0C35-42CE-82B0-182FE4616720}">
      <dgm:prSet custT="1"/>
      <dgm:spPr/>
      <dgm:t>
        <a:bodyPr/>
        <a:lstStyle/>
        <a:p>
          <a:r>
            <a:rPr lang="en-US" sz="1100" b="1" dirty="0" smtClean="0"/>
            <a:t>IMPORT FROM ENDNOTE</a:t>
          </a:r>
          <a:r>
            <a:rPr lang="en-US" sz="1100" dirty="0" smtClean="0"/>
            <a:t/>
          </a:r>
          <a:br>
            <a:rPr lang="en-US" sz="1100" dirty="0" smtClean="0"/>
          </a:br>
          <a:r>
            <a:rPr lang="en-US" sz="1100" dirty="0" smtClean="0"/>
            <a:t>Add </a:t>
          </a:r>
          <a:r>
            <a:rPr lang="en-US" sz="1100" dirty="0" err="1" smtClean="0"/>
            <a:t>EndNote</a:t>
          </a:r>
          <a:r>
            <a:rPr lang="en-US" sz="1100" dirty="0" smtClean="0"/>
            <a:t> publication lists directly into Research In View profiles</a:t>
          </a:r>
          <a:endParaRPr lang="en-US" sz="1100" b="1" dirty="0"/>
        </a:p>
      </dgm:t>
    </dgm:pt>
    <dgm:pt modelId="{3D3407DC-7802-48CE-B46A-94375F151B0E}" type="parTrans" cxnId="{84A7FA74-1283-4E81-9A8C-F7444F3339CA}">
      <dgm:prSet/>
      <dgm:spPr/>
      <dgm:t>
        <a:bodyPr/>
        <a:lstStyle/>
        <a:p>
          <a:endParaRPr lang="en-US"/>
        </a:p>
      </dgm:t>
    </dgm:pt>
    <dgm:pt modelId="{3011C9F0-5EB5-41D2-A90A-51556A00582F}" type="sibTrans" cxnId="{84A7FA74-1283-4E81-9A8C-F7444F3339CA}">
      <dgm:prSet/>
      <dgm:spPr/>
      <dgm:t>
        <a:bodyPr/>
        <a:lstStyle/>
        <a:p>
          <a:endParaRPr lang="en-US"/>
        </a:p>
      </dgm:t>
    </dgm:pt>
    <dgm:pt modelId="{08BC97C5-63C1-4406-B937-5320321DCAA6}">
      <dgm:prSet custT="1"/>
      <dgm:spPr/>
      <dgm:t>
        <a:bodyPr/>
        <a:lstStyle/>
        <a:p>
          <a:endParaRPr lang="en-US" sz="700" b="1" dirty="0"/>
        </a:p>
      </dgm:t>
    </dgm:pt>
    <dgm:pt modelId="{B0D95027-185B-473C-901C-BECE7BAD744B}" type="parTrans" cxnId="{057D2838-69CD-48F6-AC2F-9515068ECF24}">
      <dgm:prSet/>
      <dgm:spPr/>
      <dgm:t>
        <a:bodyPr/>
        <a:lstStyle/>
        <a:p>
          <a:endParaRPr lang="en-US"/>
        </a:p>
      </dgm:t>
    </dgm:pt>
    <dgm:pt modelId="{B9B00738-8675-4E0C-B316-96DE4DF051AF}" type="sibTrans" cxnId="{057D2838-69CD-48F6-AC2F-9515068ECF24}">
      <dgm:prSet/>
      <dgm:spPr/>
      <dgm:t>
        <a:bodyPr/>
        <a:lstStyle/>
        <a:p>
          <a:endParaRPr lang="en-US"/>
        </a:p>
      </dgm:t>
    </dgm:pt>
    <dgm:pt modelId="{17559590-78A9-4392-9208-7B01E0F6705C}">
      <dgm:prSet phldrT="[Text]" custT="1"/>
      <dgm:spPr/>
      <dgm:t>
        <a:bodyPr/>
        <a:lstStyle/>
        <a:p>
          <a:r>
            <a:rPr lang="en-US" sz="1100" b="1" dirty="0" smtClean="0"/>
            <a:t>FACULTY PROFILES SEARCH</a:t>
          </a:r>
          <a:r>
            <a:rPr lang="en-US" sz="1100" dirty="0" smtClean="0"/>
            <a:t/>
          </a:r>
          <a:br>
            <a:rPr lang="en-US" sz="1100" dirty="0" smtClean="0"/>
          </a:br>
          <a:r>
            <a:rPr lang="en-US" sz="1100" dirty="0" smtClean="0"/>
            <a:t>Promote networking, collaboration and outreach with advanced search tools for public-facing profiles</a:t>
          </a:r>
          <a:endParaRPr lang="en-US" sz="1100" dirty="0"/>
        </a:p>
      </dgm:t>
    </dgm:pt>
    <dgm:pt modelId="{992046A9-F652-49FE-92A4-3F4392071270}" type="parTrans" cxnId="{72D4BE2F-BD0C-432A-B3E6-713B8549A268}">
      <dgm:prSet/>
      <dgm:spPr/>
      <dgm:t>
        <a:bodyPr/>
        <a:lstStyle/>
        <a:p>
          <a:endParaRPr lang="en-US"/>
        </a:p>
      </dgm:t>
    </dgm:pt>
    <dgm:pt modelId="{76359DC1-BC9D-46DF-9EC9-8304E99AC874}" type="sibTrans" cxnId="{72D4BE2F-BD0C-432A-B3E6-713B8549A268}">
      <dgm:prSet/>
      <dgm:spPr/>
      <dgm:t>
        <a:bodyPr/>
        <a:lstStyle/>
        <a:p>
          <a:endParaRPr lang="en-US"/>
        </a:p>
      </dgm:t>
    </dgm:pt>
    <dgm:pt modelId="{82AE9B4B-728D-4940-BF63-821882436E33}">
      <dgm:prSet custT="1"/>
      <dgm:spPr/>
      <dgm:t>
        <a:bodyPr/>
        <a:lstStyle/>
        <a:p>
          <a:endParaRPr lang="en-US" sz="1100" dirty="0"/>
        </a:p>
      </dgm:t>
    </dgm:pt>
    <dgm:pt modelId="{A137AEBE-0608-455C-B243-980D401FED50}" type="parTrans" cxnId="{12257379-579B-4991-86A9-204BF9544465}">
      <dgm:prSet/>
      <dgm:spPr/>
      <dgm:t>
        <a:bodyPr/>
        <a:lstStyle/>
        <a:p>
          <a:endParaRPr lang="en-US"/>
        </a:p>
      </dgm:t>
    </dgm:pt>
    <dgm:pt modelId="{2145EB1A-0B6D-433E-92F1-ABD4EEFE5C61}" type="sibTrans" cxnId="{12257379-579B-4991-86A9-204BF9544465}">
      <dgm:prSet/>
      <dgm:spPr/>
      <dgm:t>
        <a:bodyPr/>
        <a:lstStyle/>
        <a:p>
          <a:endParaRPr lang="en-US"/>
        </a:p>
      </dgm:t>
    </dgm:pt>
    <dgm:pt modelId="{AB148823-0BDD-4465-8B07-D0791187758A}" type="pres">
      <dgm:prSet presAssocID="{2D96D246-96B1-4F5F-BA1A-B33DAC1B6154}" presName="Name0" presStyleCnt="0">
        <dgm:presLayoutVars>
          <dgm:dir/>
          <dgm:animLvl val="lvl"/>
          <dgm:resizeHandles val="exact"/>
        </dgm:presLayoutVars>
      </dgm:prSet>
      <dgm:spPr/>
      <dgm:t>
        <a:bodyPr/>
        <a:lstStyle/>
        <a:p>
          <a:endParaRPr lang="en-US"/>
        </a:p>
      </dgm:t>
    </dgm:pt>
    <dgm:pt modelId="{19DE191A-48F1-49E2-8BF9-C652AC9E88FE}" type="pres">
      <dgm:prSet presAssocID="{888EC331-2B45-4BB2-B2A6-EEAAF694241C}" presName="compositeNode" presStyleCnt="0">
        <dgm:presLayoutVars>
          <dgm:bulletEnabled val="1"/>
        </dgm:presLayoutVars>
      </dgm:prSet>
      <dgm:spPr/>
    </dgm:pt>
    <dgm:pt modelId="{16A7BCBE-CCEC-4E16-ADD1-1812A34C69C4}" type="pres">
      <dgm:prSet presAssocID="{888EC331-2B45-4BB2-B2A6-EEAAF694241C}" presName="bgRect" presStyleLbl="node1" presStyleIdx="0" presStyleCnt="3" custScaleY="147475"/>
      <dgm:spPr/>
      <dgm:t>
        <a:bodyPr/>
        <a:lstStyle/>
        <a:p>
          <a:endParaRPr lang="en-US"/>
        </a:p>
      </dgm:t>
    </dgm:pt>
    <dgm:pt modelId="{4B8E6BC8-E09C-4EE4-9777-A6448FB93A89}" type="pres">
      <dgm:prSet presAssocID="{888EC331-2B45-4BB2-B2A6-EEAAF694241C}" presName="parentNode" presStyleLbl="node1" presStyleIdx="0" presStyleCnt="3">
        <dgm:presLayoutVars>
          <dgm:chMax val="0"/>
          <dgm:bulletEnabled val="1"/>
        </dgm:presLayoutVars>
      </dgm:prSet>
      <dgm:spPr/>
      <dgm:t>
        <a:bodyPr/>
        <a:lstStyle/>
        <a:p>
          <a:endParaRPr lang="en-US"/>
        </a:p>
      </dgm:t>
    </dgm:pt>
    <dgm:pt modelId="{3FD24C3A-E052-452C-A177-98455D22A1D8}" type="pres">
      <dgm:prSet presAssocID="{888EC331-2B45-4BB2-B2A6-EEAAF694241C}" presName="childNode" presStyleLbl="node1" presStyleIdx="0" presStyleCnt="3">
        <dgm:presLayoutVars>
          <dgm:bulletEnabled val="1"/>
        </dgm:presLayoutVars>
      </dgm:prSet>
      <dgm:spPr/>
      <dgm:t>
        <a:bodyPr/>
        <a:lstStyle/>
        <a:p>
          <a:endParaRPr lang="en-US"/>
        </a:p>
      </dgm:t>
    </dgm:pt>
    <dgm:pt modelId="{1244823D-7A8E-4CCE-8673-A4EB0AB9630B}" type="pres">
      <dgm:prSet presAssocID="{BFAF69F1-A3CB-42F7-9FF4-9A62B3979037}" presName="hSp" presStyleCnt="0"/>
      <dgm:spPr/>
    </dgm:pt>
    <dgm:pt modelId="{3AC09294-32A6-4146-AB54-01407B7017A5}" type="pres">
      <dgm:prSet presAssocID="{BFAF69F1-A3CB-42F7-9FF4-9A62B3979037}" presName="vProcSp" presStyleCnt="0"/>
      <dgm:spPr/>
    </dgm:pt>
    <dgm:pt modelId="{3DA48DF9-123A-481C-BE99-520F797F587A}" type="pres">
      <dgm:prSet presAssocID="{BFAF69F1-A3CB-42F7-9FF4-9A62B3979037}" presName="vSp1" presStyleCnt="0"/>
      <dgm:spPr/>
    </dgm:pt>
    <dgm:pt modelId="{14A69BE4-1FDF-4DD9-8DC0-1F59A8C9BD6F}" type="pres">
      <dgm:prSet presAssocID="{BFAF69F1-A3CB-42F7-9FF4-9A62B3979037}" presName="simulatedConn" presStyleLbl="solidFgAcc1" presStyleIdx="0" presStyleCnt="2"/>
      <dgm:spPr/>
    </dgm:pt>
    <dgm:pt modelId="{EE1FAE07-FB92-481D-B57D-BB182583DB45}" type="pres">
      <dgm:prSet presAssocID="{BFAF69F1-A3CB-42F7-9FF4-9A62B3979037}" presName="vSp2" presStyleCnt="0"/>
      <dgm:spPr/>
    </dgm:pt>
    <dgm:pt modelId="{E164C815-FD7C-4514-B58C-42A970AEFAF8}" type="pres">
      <dgm:prSet presAssocID="{BFAF69F1-A3CB-42F7-9FF4-9A62B3979037}" presName="sibTrans" presStyleCnt="0"/>
      <dgm:spPr/>
    </dgm:pt>
    <dgm:pt modelId="{BB49DE1E-23E0-40FF-90A6-E2810A0C3FCB}" type="pres">
      <dgm:prSet presAssocID="{26B46CE4-0E0B-4BA8-A394-7E6513F5A52A}" presName="compositeNode" presStyleCnt="0">
        <dgm:presLayoutVars>
          <dgm:bulletEnabled val="1"/>
        </dgm:presLayoutVars>
      </dgm:prSet>
      <dgm:spPr/>
    </dgm:pt>
    <dgm:pt modelId="{7977A655-B074-49B7-8428-53E59988EC4F}" type="pres">
      <dgm:prSet presAssocID="{26B46CE4-0E0B-4BA8-A394-7E6513F5A52A}" presName="bgRect" presStyleLbl="node1" presStyleIdx="1" presStyleCnt="3" custScaleY="147474"/>
      <dgm:spPr/>
      <dgm:t>
        <a:bodyPr/>
        <a:lstStyle/>
        <a:p>
          <a:endParaRPr lang="en-US"/>
        </a:p>
      </dgm:t>
    </dgm:pt>
    <dgm:pt modelId="{7FBD867B-DE09-491E-9862-2F318417FEE0}" type="pres">
      <dgm:prSet presAssocID="{26B46CE4-0E0B-4BA8-A394-7E6513F5A52A}" presName="parentNode" presStyleLbl="node1" presStyleIdx="1" presStyleCnt="3">
        <dgm:presLayoutVars>
          <dgm:chMax val="0"/>
          <dgm:bulletEnabled val="1"/>
        </dgm:presLayoutVars>
      </dgm:prSet>
      <dgm:spPr/>
      <dgm:t>
        <a:bodyPr/>
        <a:lstStyle/>
        <a:p>
          <a:endParaRPr lang="en-US"/>
        </a:p>
      </dgm:t>
    </dgm:pt>
    <dgm:pt modelId="{D152D16A-8409-441A-9202-E0D79D05E0D8}" type="pres">
      <dgm:prSet presAssocID="{26B46CE4-0E0B-4BA8-A394-7E6513F5A52A}" presName="childNode" presStyleLbl="node1" presStyleIdx="1" presStyleCnt="3">
        <dgm:presLayoutVars>
          <dgm:bulletEnabled val="1"/>
        </dgm:presLayoutVars>
      </dgm:prSet>
      <dgm:spPr/>
      <dgm:t>
        <a:bodyPr/>
        <a:lstStyle/>
        <a:p>
          <a:endParaRPr lang="en-US"/>
        </a:p>
      </dgm:t>
    </dgm:pt>
    <dgm:pt modelId="{9CF65E7C-28D8-4C50-9A18-52CC209F48FC}" type="pres">
      <dgm:prSet presAssocID="{5D51137B-981C-45B5-819F-B8725DB5F80B}" presName="hSp" presStyleCnt="0"/>
      <dgm:spPr/>
    </dgm:pt>
    <dgm:pt modelId="{8F7E4B1F-C899-4025-A9E6-242EE90FDB1B}" type="pres">
      <dgm:prSet presAssocID="{5D51137B-981C-45B5-819F-B8725DB5F80B}" presName="vProcSp" presStyleCnt="0"/>
      <dgm:spPr/>
    </dgm:pt>
    <dgm:pt modelId="{16B8D14B-D9FF-4585-8967-59F8A7543483}" type="pres">
      <dgm:prSet presAssocID="{5D51137B-981C-45B5-819F-B8725DB5F80B}" presName="vSp1" presStyleCnt="0"/>
      <dgm:spPr/>
    </dgm:pt>
    <dgm:pt modelId="{991B667A-F6F5-4D85-978E-F73E15166A98}" type="pres">
      <dgm:prSet presAssocID="{5D51137B-981C-45B5-819F-B8725DB5F80B}" presName="simulatedConn" presStyleLbl="solidFgAcc1" presStyleIdx="1" presStyleCnt="2"/>
      <dgm:spPr/>
    </dgm:pt>
    <dgm:pt modelId="{1AED1D4E-4A1B-4A2D-8556-66C7990349DF}" type="pres">
      <dgm:prSet presAssocID="{5D51137B-981C-45B5-819F-B8725DB5F80B}" presName="vSp2" presStyleCnt="0"/>
      <dgm:spPr/>
    </dgm:pt>
    <dgm:pt modelId="{169FD9E1-3939-4A03-AFEC-12EDFAEB82C0}" type="pres">
      <dgm:prSet presAssocID="{5D51137B-981C-45B5-819F-B8725DB5F80B}" presName="sibTrans" presStyleCnt="0"/>
      <dgm:spPr/>
    </dgm:pt>
    <dgm:pt modelId="{407A624A-048A-4FB8-8947-8C8AA4388F5B}" type="pres">
      <dgm:prSet presAssocID="{6C7AA26E-2FB4-47FA-B337-7350B8BB1B02}" presName="compositeNode" presStyleCnt="0">
        <dgm:presLayoutVars>
          <dgm:bulletEnabled val="1"/>
        </dgm:presLayoutVars>
      </dgm:prSet>
      <dgm:spPr/>
    </dgm:pt>
    <dgm:pt modelId="{AC595DAA-8444-4091-AA8B-B1FB3CE0E1EB}" type="pres">
      <dgm:prSet presAssocID="{6C7AA26E-2FB4-47FA-B337-7350B8BB1B02}" presName="bgRect" presStyleLbl="node1" presStyleIdx="2" presStyleCnt="3" custScaleY="147474"/>
      <dgm:spPr/>
      <dgm:t>
        <a:bodyPr/>
        <a:lstStyle/>
        <a:p>
          <a:endParaRPr lang="en-US"/>
        </a:p>
      </dgm:t>
    </dgm:pt>
    <dgm:pt modelId="{8610504C-DEFF-4414-986F-0CEE04860E97}" type="pres">
      <dgm:prSet presAssocID="{6C7AA26E-2FB4-47FA-B337-7350B8BB1B02}" presName="parentNode" presStyleLbl="node1" presStyleIdx="2" presStyleCnt="3">
        <dgm:presLayoutVars>
          <dgm:chMax val="0"/>
          <dgm:bulletEnabled val="1"/>
        </dgm:presLayoutVars>
      </dgm:prSet>
      <dgm:spPr/>
      <dgm:t>
        <a:bodyPr/>
        <a:lstStyle/>
        <a:p>
          <a:endParaRPr lang="en-US"/>
        </a:p>
      </dgm:t>
    </dgm:pt>
    <dgm:pt modelId="{D5F78ECF-1DD7-49AF-AF63-EB7FD84CCE37}" type="pres">
      <dgm:prSet presAssocID="{6C7AA26E-2FB4-47FA-B337-7350B8BB1B02}" presName="childNode" presStyleLbl="node1" presStyleIdx="2" presStyleCnt="3">
        <dgm:presLayoutVars>
          <dgm:bulletEnabled val="1"/>
        </dgm:presLayoutVars>
      </dgm:prSet>
      <dgm:spPr/>
      <dgm:t>
        <a:bodyPr/>
        <a:lstStyle/>
        <a:p>
          <a:endParaRPr lang="en-US"/>
        </a:p>
      </dgm:t>
    </dgm:pt>
  </dgm:ptLst>
  <dgm:cxnLst>
    <dgm:cxn modelId="{CDA155A0-7514-4BE8-BC9B-EF4787FFA046}" srcId="{6C7AA26E-2FB4-47FA-B337-7350B8BB1B02}" destId="{4F369226-BC48-4303-8B61-024F1E5D3A6F}" srcOrd="0" destOrd="0" parTransId="{E5F334DC-7FFE-4522-836D-047DBBCB562F}" sibTransId="{20EDE08E-8A90-44D2-88DE-4B740D9637D1}"/>
    <dgm:cxn modelId="{F0AB83F4-FA67-4D87-80D3-0F8EA9E27EC9}" srcId="{26B46CE4-0E0B-4BA8-A394-7E6513F5A52A}" destId="{AEC02564-5C76-438D-9639-B3AC4D6E991E}" srcOrd="2" destOrd="0" parTransId="{E55E8B3C-933F-4F87-B051-ACCED47105F9}" sibTransId="{6F73943E-7378-4945-AFFD-2608EA224E78}"/>
    <dgm:cxn modelId="{B46F1192-3E30-DD4A-8A67-9B543E704D9B}" type="presOf" srcId="{CF59F370-0C35-42CE-82B0-182FE4616720}" destId="{3FD24C3A-E052-452C-A177-98455D22A1D8}" srcOrd="0" destOrd="3" presId="urn:microsoft.com/office/officeart/2005/8/layout/hProcess7#1"/>
    <dgm:cxn modelId="{CA4E7D06-6431-5D4D-B461-C3103BD847F0}" type="presOf" srcId="{26B46CE4-0E0B-4BA8-A394-7E6513F5A52A}" destId="{7977A655-B074-49B7-8428-53E59988EC4F}" srcOrd="0" destOrd="0" presId="urn:microsoft.com/office/officeart/2005/8/layout/hProcess7#1"/>
    <dgm:cxn modelId="{A62C1895-6B5E-954B-B14C-8A196C5343DE}" type="presOf" srcId="{AEC02564-5C76-438D-9639-B3AC4D6E991E}" destId="{D152D16A-8409-441A-9202-E0D79D05E0D8}" srcOrd="0" destOrd="2" presId="urn:microsoft.com/office/officeart/2005/8/layout/hProcess7#1"/>
    <dgm:cxn modelId="{7FC75DBC-2E9F-6C46-BE67-D4E29BF92FE8}" type="presOf" srcId="{6C7AA26E-2FB4-47FA-B337-7350B8BB1B02}" destId="{AC595DAA-8444-4091-AA8B-B1FB3CE0E1EB}" srcOrd="0" destOrd="0" presId="urn:microsoft.com/office/officeart/2005/8/layout/hProcess7#1"/>
    <dgm:cxn modelId="{7F419332-2773-F448-ADAA-B3F789919890}" type="presOf" srcId="{888EC331-2B45-4BB2-B2A6-EEAAF694241C}" destId="{16A7BCBE-CCEC-4E16-ADD1-1812A34C69C4}" srcOrd="0" destOrd="0" presId="urn:microsoft.com/office/officeart/2005/8/layout/hProcess7#1"/>
    <dgm:cxn modelId="{16ABBE48-C251-624F-B7AA-ECDCBA8ED692}" type="presOf" srcId="{6C7AA26E-2FB4-47FA-B337-7350B8BB1B02}" destId="{8610504C-DEFF-4414-986F-0CEE04860E97}" srcOrd="1" destOrd="0" presId="urn:microsoft.com/office/officeart/2005/8/layout/hProcess7#1"/>
    <dgm:cxn modelId="{75E5B2E7-F8BE-8F42-BD5C-A596910716AE}" type="presOf" srcId="{EB387F2C-52E9-4379-9552-FB4E373928F8}" destId="{D152D16A-8409-441A-9202-E0D79D05E0D8}" srcOrd="0" destOrd="1" presId="urn:microsoft.com/office/officeart/2005/8/layout/hProcess7#1"/>
    <dgm:cxn modelId="{3C9A8C90-9750-E340-B378-00647865066B}" type="presOf" srcId="{26B46CE4-0E0B-4BA8-A394-7E6513F5A52A}" destId="{7FBD867B-DE09-491E-9862-2F318417FEE0}" srcOrd="1" destOrd="0" presId="urn:microsoft.com/office/officeart/2005/8/layout/hProcess7#1"/>
    <dgm:cxn modelId="{F7B586C4-5C9D-4440-9E71-4117726F39AF}" srcId="{2D96D246-96B1-4F5F-BA1A-B33DAC1B6154}" destId="{888EC331-2B45-4BB2-B2A6-EEAAF694241C}" srcOrd="0" destOrd="0" parTransId="{E5461DCB-508F-4D61-814D-7B97C141CE4F}" sibTransId="{BFAF69F1-A3CB-42F7-9FF4-9A62B3979037}"/>
    <dgm:cxn modelId="{6A91B780-45B4-45A5-B0D1-F6F6644328DE}" srcId="{888EC331-2B45-4BB2-B2A6-EEAAF694241C}" destId="{AF18B6D9-FBB5-4CB8-AA09-4D6108D01417}" srcOrd="2" destOrd="0" parTransId="{58717074-DF17-4116-B6B6-FBB906B02DDF}" sibTransId="{5340C930-CB9D-49A6-AEEB-231AD9C9800F}"/>
    <dgm:cxn modelId="{057D2838-69CD-48F6-AC2F-9515068ECF24}" srcId="{888EC331-2B45-4BB2-B2A6-EEAAF694241C}" destId="{08BC97C5-63C1-4406-B937-5320321DCAA6}" srcOrd="4" destOrd="0" parTransId="{B0D95027-185B-473C-901C-BECE7BAD744B}" sibTransId="{B9B00738-8675-4E0C-B316-96DE4DF051AF}"/>
    <dgm:cxn modelId="{9EDD1C48-A21E-9D47-9C2B-B23811762938}" type="presOf" srcId="{4F369226-BC48-4303-8B61-024F1E5D3A6F}" destId="{D5F78ECF-1DD7-49AF-AF63-EB7FD84CCE37}" srcOrd="0" destOrd="0" presId="urn:microsoft.com/office/officeart/2005/8/layout/hProcess7#1"/>
    <dgm:cxn modelId="{4BBE0170-03D8-420F-9087-E652AB4E633D}" srcId="{6C7AA26E-2FB4-47FA-B337-7350B8BB1B02}" destId="{FECDDBB5-5253-46A4-BC8E-C10A7D61D21A}" srcOrd="2" destOrd="0" parTransId="{01F32948-60DE-4781-BD45-1D69AD86445C}" sibTransId="{44A38C70-031F-49E2-B559-24E7F5C5E031}"/>
    <dgm:cxn modelId="{B02E3031-026B-5D40-BC34-54C7641BAE26}" type="presOf" srcId="{82AE9B4B-728D-4940-BF63-821882436E33}" destId="{D5F78ECF-1DD7-49AF-AF63-EB7FD84CCE37}" srcOrd="0" destOrd="3" presId="urn:microsoft.com/office/officeart/2005/8/layout/hProcess7#1"/>
    <dgm:cxn modelId="{B9AC849C-9C57-C44B-B26B-FFE83A9B326E}" type="presOf" srcId="{AF18B6D9-FBB5-4CB8-AA09-4D6108D01417}" destId="{3FD24C3A-E052-452C-A177-98455D22A1D8}" srcOrd="0" destOrd="2" presId="urn:microsoft.com/office/officeart/2005/8/layout/hProcess7#1"/>
    <dgm:cxn modelId="{5617CBEF-EC32-C943-83DA-E8EE52341EFA}" type="presOf" srcId="{08BC97C5-63C1-4406-B937-5320321DCAA6}" destId="{3FD24C3A-E052-452C-A177-98455D22A1D8}" srcOrd="0" destOrd="4" presId="urn:microsoft.com/office/officeart/2005/8/layout/hProcess7#1"/>
    <dgm:cxn modelId="{71EBC89C-3364-904D-9DF7-8D8C813649E5}" type="presOf" srcId="{D0AF392E-EEBF-482D-AF8A-484957894368}" destId="{3FD24C3A-E052-452C-A177-98455D22A1D8}" srcOrd="0" destOrd="0" presId="urn:microsoft.com/office/officeart/2005/8/layout/hProcess7#1"/>
    <dgm:cxn modelId="{19748CAE-D5A3-F64A-AC5B-19B48B598388}" type="presOf" srcId="{17559590-78A9-4392-9208-7B01E0F6705C}" destId="{3FD24C3A-E052-452C-A177-98455D22A1D8}" srcOrd="0" destOrd="1" presId="urn:microsoft.com/office/officeart/2005/8/layout/hProcess7#1"/>
    <dgm:cxn modelId="{12257379-579B-4991-86A9-204BF9544465}" srcId="{6C7AA26E-2FB4-47FA-B337-7350B8BB1B02}" destId="{82AE9B4B-728D-4940-BF63-821882436E33}" srcOrd="3" destOrd="0" parTransId="{A137AEBE-0608-455C-B243-980D401FED50}" sibTransId="{2145EB1A-0B6D-433E-92F1-ABD4EEFE5C61}"/>
    <dgm:cxn modelId="{11311D4E-DCE1-40F9-891E-F193654E0439}" srcId="{26B46CE4-0E0B-4BA8-A394-7E6513F5A52A}" destId="{EB387F2C-52E9-4379-9552-FB4E373928F8}" srcOrd="1" destOrd="0" parTransId="{6559865B-2B36-4091-9A8C-EAEA1D96FCA0}" sibTransId="{EAFCE0DC-8039-4A1E-929F-23DACDDEBFC4}"/>
    <dgm:cxn modelId="{5C821250-5873-4197-91F4-3621039A1659}" srcId="{2D96D246-96B1-4F5F-BA1A-B33DAC1B6154}" destId="{26B46CE4-0E0B-4BA8-A394-7E6513F5A52A}" srcOrd="1" destOrd="0" parTransId="{0905C2E6-CE2E-4AF3-BCE7-3487E59C5F62}" sibTransId="{5D51137B-981C-45B5-819F-B8725DB5F80B}"/>
    <dgm:cxn modelId="{E3E4C3B6-438E-4ED5-91B1-D26BA9B7C6F4}" srcId="{6C7AA26E-2FB4-47FA-B337-7350B8BB1B02}" destId="{FA0409A1-9D28-4FBC-AA67-CD549AD037AB}" srcOrd="1" destOrd="0" parTransId="{3FBAF83A-3871-4B5D-BF6E-9000D1BEE6E3}" sibTransId="{EAABCBEC-D7FD-4E8D-936B-09A998F83010}"/>
    <dgm:cxn modelId="{833E6046-1407-8747-A8A3-48D558945E4E}" type="presOf" srcId="{85504856-42A7-48E3-B018-65F3FE078273}" destId="{D152D16A-8409-441A-9202-E0D79D05E0D8}" srcOrd="0" destOrd="0" presId="urn:microsoft.com/office/officeart/2005/8/layout/hProcess7#1"/>
    <dgm:cxn modelId="{2859B609-A485-47D3-B0DA-C682365064A6}" srcId="{2D96D246-96B1-4F5F-BA1A-B33DAC1B6154}" destId="{6C7AA26E-2FB4-47FA-B337-7350B8BB1B02}" srcOrd="2" destOrd="0" parTransId="{DF681DC3-0375-4C17-A9D0-79DB644D02A7}" sibTransId="{FF836815-0E72-4964-B4F1-6532846B9633}"/>
    <dgm:cxn modelId="{72D4BE2F-BD0C-432A-B3E6-713B8549A268}" srcId="{888EC331-2B45-4BB2-B2A6-EEAAF694241C}" destId="{17559590-78A9-4392-9208-7B01E0F6705C}" srcOrd="1" destOrd="0" parTransId="{992046A9-F652-49FE-92A4-3F4392071270}" sibTransId="{76359DC1-BC9D-46DF-9EC9-8304E99AC874}"/>
    <dgm:cxn modelId="{083555FE-CEF0-41B0-99E0-8EF22689DBBD}" srcId="{888EC331-2B45-4BB2-B2A6-EEAAF694241C}" destId="{D0AF392E-EEBF-482D-AF8A-484957894368}" srcOrd="0" destOrd="0" parTransId="{2FFC99EC-87FB-401B-9885-65E5282519D7}" sibTransId="{B0860767-4CD7-413B-A8F8-FA7D33808052}"/>
    <dgm:cxn modelId="{C3507298-E1D3-1B44-A032-BFC272C75307}" type="presOf" srcId="{888EC331-2B45-4BB2-B2A6-EEAAF694241C}" destId="{4B8E6BC8-E09C-4EE4-9777-A6448FB93A89}" srcOrd="1" destOrd="0" presId="urn:microsoft.com/office/officeart/2005/8/layout/hProcess7#1"/>
    <dgm:cxn modelId="{86FB08D2-B447-3A4B-822D-B16BDD25EE6D}" type="presOf" srcId="{2D96D246-96B1-4F5F-BA1A-B33DAC1B6154}" destId="{AB148823-0BDD-4465-8B07-D0791187758A}" srcOrd="0" destOrd="0" presId="urn:microsoft.com/office/officeart/2005/8/layout/hProcess7#1"/>
    <dgm:cxn modelId="{84A7FA74-1283-4E81-9A8C-F7444F3339CA}" srcId="{888EC331-2B45-4BB2-B2A6-EEAAF694241C}" destId="{CF59F370-0C35-42CE-82B0-182FE4616720}" srcOrd="3" destOrd="0" parTransId="{3D3407DC-7802-48CE-B46A-94375F151B0E}" sibTransId="{3011C9F0-5EB5-41D2-A90A-51556A00582F}"/>
    <dgm:cxn modelId="{08867E1E-FB08-475C-B8E8-77A4043DD5D5}" srcId="{26B46CE4-0E0B-4BA8-A394-7E6513F5A52A}" destId="{85504856-42A7-48E3-B018-65F3FE078273}" srcOrd="0" destOrd="0" parTransId="{7173C319-A52F-4D8E-8C4B-CED70672F407}" sibTransId="{4F88DE65-FA08-45BB-8C3B-5711B434BA7B}"/>
    <dgm:cxn modelId="{B79507CE-0189-F64C-8135-00DACECD49E1}" type="presOf" srcId="{FA0409A1-9D28-4FBC-AA67-CD549AD037AB}" destId="{D5F78ECF-1DD7-49AF-AF63-EB7FD84CCE37}" srcOrd="0" destOrd="1" presId="urn:microsoft.com/office/officeart/2005/8/layout/hProcess7#1"/>
    <dgm:cxn modelId="{FCB4620A-1889-FC45-8135-DE94EFC78786}" type="presOf" srcId="{FECDDBB5-5253-46A4-BC8E-C10A7D61D21A}" destId="{D5F78ECF-1DD7-49AF-AF63-EB7FD84CCE37}" srcOrd="0" destOrd="2" presId="urn:microsoft.com/office/officeart/2005/8/layout/hProcess7#1"/>
    <dgm:cxn modelId="{813C9A5E-48EC-664E-87D7-54592566CA72}" type="presParOf" srcId="{AB148823-0BDD-4465-8B07-D0791187758A}" destId="{19DE191A-48F1-49E2-8BF9-C652AC9E88FE}" srcOrd="0" destOrd="0" presId="urn:microsoft.com/office/officeart/2005/8/layout/hProcess7#1"/>
    <dgm:cxn modelId="{42899B32-8925-074C-A698-CB56F5058B96}" type="presParOf" srcId="{19DE191A-48F1-49E2-8BF9-C652AC9E88FE}" destId="{16A7BCBE-CCEC-4E16-ADD1-1812A34C69C4}" srcOrd="0" destOrd="0" presId="urn:microsoft.com/office/officeart/2005/8/layout/hProcess7#1"/>
    <dgm:cxn modelId="{B1569B3C-6149-F448-9306-0C0956378AA2}" type="presParOf" srcId="{19DE191A-48F1-49E2-8BF9-C652AC9E88FE}" destId="{4B8E6BC8-E09C-4EE4-9777-A6448FB93A89}" srcOrd="1" destOrd="0" presId="urn:microsoft.com/office/officeart/2005/8/layout/hProcess7#1"/>
    <dgm:cxn modelId="{C42E130A-E08C-0842-ABF4-F6F7426A814F}" type="presParOf" srcId="{19DE191A-48F1-49E2-8BF9-C652AC9E88FE}" destId="{3FD24C3A-E052-452C-A177-98455D22A1D8}" srcOrd="2" destOrd="0" presId="urn:microsoft.com/office/officeart/2005/8/layout/hProcess7#1"/>
    <dgm:cxn modelId="{C33F684C-F6E6-EC4D-A925-1387C44B7FA9}" type="presParOf" srcId="{AB148823-0BDD-4465-8B07-D0791187758A}" destId="{1244823D-7A8E-4CCE-8673-A4EB0AB9630B}" srcOrd="1" destOrd="0" presId="urn:microsoft.com/office/officeart/2005/8/layout/hProcess7#1"/>
    <dgm:cxn modelId="{1880482D-3B0D-5F4B-8CD1-85DD838B56E0}" type="presParOf" srcId="{AB148823-0BDD-4465-8B07-D0791187758A}" destId="{3AC09294-32A6-4146-AB54-01407B7017A5}" srcOrd="2" destOrd="0" presId="urn:microsoft.com/office/officeart/2005/8/layout/hProcess7#1"/>
    <dgm:cxn modelId="{E7489428-5537-EF47-BE8F-72C668C03F99}" type="presParOf" srcId="{3AC09294-32A6-4146-AB54-01407B7017A5}" destId="{3DA48DF9-123A-481C-BE99-520F797F587A}" srcOrd="0" destOrd="0" presId="urn:microsoft.com/office/officeart/2005/8/layout/hProcess7#1"/>
    <dgm:cxn modelId="{F5EE6B86-0246-724E-9174-379D5DB0C15D}" type="presParOf" srcId="{3AC09294-32A6-4146-AB54-01407B7017A5}" destId="{14A69BE4-1FDF-4DD9-8DC0-1F59A8C9BD6F}" srcOrd="1" destOrd="0" presId="urn:microsoft.com/office/officeart/2005/8/layout/hProcess7#1"/>
    <dgm:cxn modelId="{E31A9645-AE2B-A946-BA13-732A8EDBEE73}" type="presParOf" srcId="{3AC09294-32A6-4146-AB54-01407B7017A5}" destId="{EE1FAE07-FB92-481D-B57D-BB182583DB45}" srcOrd="2" destOrd="0" presId="urn:microsoft.com/office/officeart/2005/8/layout/hProcess7#1"/>
    <dgm:cxn modelId="{F2C510AD-8E59-0C42-8EC5-17AB125FAC44}" type="presParOf" srcId="{AB148823-0BDD-4465-8B07-D0791187758A}" destId="{E164C815-FD7C-4514-B58C-42A970AEFAF8}" srcOrd="3" destOrd="0" presId="urn:microsoft.com/office/officeart/2005/8/layout/hProcess7#1"/>
    <dgm:cxn modelId="{8B896A75-D022-EE42-94C6-0E2C243D6D2F}" type="presParOf" srcId="{AB148823-0BDD-4465-8B07-D0791187758A}" destId="{BB49DE1E-23E0-40FF-90A6-E2810A0C3FCB}" srcOrd="4" destOrd="0" presId="urn:microsoft.com/office/officeart/2005/8/layout/hProcess7#1"/>
    <dgm:cxn modelId="{12E74596-9D89-724A-87D4-E2448EA61B58}" type="presParOf" srcId="{BB49DE1E-23E0-40FF-90A6-E2810A0C3FCB}" destId="{7977A655-B074-49B7-8428-53E59988EC4F}" srcOrd="0" destOrd="0" presId="urn:microsoft.com/office/officeart/2005/8/layout/hProcess7#1"/>
    <dgm:cxn modelId="{23B9C6AA-1E73-AD42-9C5F-E2D45CB8C355}" type="presParOf" srcId="{BB49DE1E-23E0-40FF-90A6-E2810A0C3FCB}" destId="{7FBD867B-DE09-491E-9862-2F318417FEE0}" srcOrd="1" destOrd="0" presId="urn:microsoft.com/office/officeart/2005/8/layout/hProcess7#1"/>
    <dgm:cxn modelId="{101DABB0-39D2-E148-887A-935AEFBBDF62}" type="presParOf" srcId="{BB49DE1E-23E0-40FF-90A6-E2810A0C3FCB}" destId="{D152D16A-8409-441A-9202-E0D79D05E0D8}" srcOrd="2" destOrd="0" presId="urn:microsoft.com/office/officeart/2005/8/layout/hProcess7#1"/>
    <dgm:cxn modelId="{F16DED2C-FB3A-8A44-98B7-07791F9EC1DE}" type="presParOf" srcId="{AB148823-0BDD-4465-8B07-D0791187758A}" destId="{9CF65E7C-28D8-4C50-9A18-52CC209F48FC}" srcOrd="5" destOrd="0" presId="urn:microsoft.com/office/officeart/2005/8/layout/hProcess7#1"/>
    <dgm:cxn modelId="{8801520C-115E-6A4D-93CD-C7DF44365C98}" type="presParOf" srcId="{AB148823-0BDD-4465-8B07-D0791187758A}" destId="{8F7E4B1F-C899-4025-A9E6-242EE90FDB1B}" srcOrd="6" destOrd="0" presId="urn:microsoft.com/office/officeart/2005/8/layout/hProcess7#1"/>
    <dgm:cxn modelId="{43D328BD-B63A-3F4C-B6F6-3533A90EF1D1}" type="presParOf" srcId="{8F7E4B1F-C899-4025-A9E6-242EE90FDB1B}" destId="{16B8D14B-D9FF-4585-8967-59F8A7543483}" srcOrd="0" destOrd="0" presId="urn:microsoft.com/office/officeart/2005/8/layout/hProcess7#1"/>
    <dgm:cxn modelId="{B393CBB4-E519-954C-BDA1-213A3CEEA660}" type="presParOf" srcId="{8F7E4B1F-C899-4025-A9E6-242EE90FDB1B}" destId="{991B667A-F6F5-4D85-978E-F73E15166A98}" srcOrd="1" destOrd="0" presId="urn:microsoft.com/office/officeart/2005/8/layout/hProcess7#1"/>
    <dgm:cxn modelId="{62E344CA-0D25-7741-BC7F-2B50C04FC50E}" type="presParOf" srcId="{8F7E4B1F-C899-4025-A9E6-242EE90FDB1B}" destId="{1AED1D4E-4A1B-4A2D-8556-66C7990349DF}" srcOrd="2" destOrd="0" presId="urn:microsoft.com/office/officeart/2005/8/layout/hProcess7#1"/>
    <dgm:cxn modelId="{5C29ED26-68CC-D648-A4AA-E60ED905B8E6}" type="presParOf" srcId="{AB148823-0BDD-4465-8B07-D0791187758A}" destId="{169FD9E1-3939-4A03-AFEC-12EDFAEB82C0}" srcOrd="7" destOrd="0" presId="urn:microsoft.com/office/officeart/2005/8/layout/hProcess7#1"/>
    <dgm:cxn modelId="{9652DDB6-087C-AC48-99AE-F874612B30A2}" type="presParOf" srcId="{AB148823-0BDD-4465-8B07-D0791187758A}" destId="{407A624A-048A-4FB8-8947-8C8AA4388F5B}" srcOrd="8" destOrd="0" presId="urn:microsoft.com/office/officeart/2005/8/layout/hProcess7#1"/>
    <dgm:cxn modelId="{49BE3355-93AA-0D4F-8F86-B4D049595B8A}" type="presParOf" srcId="{407A624A-048A-4FB8-8947-8C8AA4388F5B}" destId="{AC595DAA-8444-4091-AA8B-B1FB3CE0E1EB}" srcOrd="0" destOrd="0" presId="urn:microsoft.com/office/officeart/2005/8/layout/hProcess7#1"/>
    <dgm:cxn modelId="{5EFAF222-A7C3-644F-AEE0-97FF6A64CD89}" type="presParOf" srcId="{407A624A-048A-4FB8-8947-8C8AA4388F5B}" destId="{8610504C-DEFF-4414-986F-0CEE04860E97}" srcOrd="1" destOrd="0" presId="urn:microsoft.com/office/officeart/2005/8/layout/hProcess7#1"/>
    <dgm:cxn modelId="{F15553D2-2DF9-3D40-8B90-9856F2F09C90}" type="presParOf" srcId="{407A624A-048A-4FB8-8947-8C8AA4388F5B}" destId="{D5F78ECF-1DD7-49AF-AF63-EB7FD84CCE37}" srcOrd="2" destOrd="0" presId="urn:microsoft.com/office/officeart/2005/8/layout/hProcess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B44715D-4C89-433B-9FB8-D7F72376F0F3}" type="datetimeFigureOut">
              <a:rPr lang="en-US" smtClean="0"/>
              <a:pPr/>
              <a:t>7/29/2016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48EA38D-7779-4CA7-8067-9AEE620C0BE3}" type="slidenum">
              <a:rPr lang="en-US" smtClean="0"/>
              <a:pPr/>
              <a:t>‹#›</a:t>
            </a:fld>
            <a:endParaRPr lang="en-US"/>
          </a:p>
        </p:txBody>
      </p:sp>
    </p:spTree>
    <p:extLst>
      <p:ext uri="{BB962C8B-B14F-4D97-AF65-F5344CB8AC3E}">
        <p14:creationId xmlns:p14="http://schemas.microsoft.com/office/powerpoint/2010/main" val="1272870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1E4DA82-5F5B-9B40-B687-F2E8A31E2CDE}" type="datetimeFigureOut">
              <a:rPr lang="en-US" smtClean="0"/>
              <a:pPr/>
              <a:t>7/29/2016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B2F843D-3877-CA40-A79A-6FE1C3FE2586}" type="slidenum">
              <a:rPr lang="en-US" smtClean="0"/>
              <a:pPr/>
              <a:t>‹#›</a:t>
            </a:fld>
            <a:endParaRPr lang="en-US"/>
          </a:p>
        </p:txBody>
      </p:sp>
    </p:spTree>
    <p:extLst>
      <p:ext uri="{BB962C8B-B14F-4D97-AF65-F5344CB8AC3E}">
        <p14:creationId xmlns:p14="http://schemas.microsoft.com/office/powerpoint/2010/main" val="40823115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Research In View leverages university data, as well as external data to make up the profile. We’ll see some ways in which the addition of the faculty data could be automated.</a:t>
            </a:r>
          </a:p>
        </p:txBody>
      </p:sp>
      <p:sp>
        <p:nvSpPr>
          <p:cNvPr id="79876" name="Slide Number Placeholder 3"/>
          <p:cNvSpPr>
            <a:spLocks noGrp="1"/>
          </p:cNvSpPr>
          <p:nvPr>
            <p:ph type="sldNum" sz="quarter" idx="5"/>
          </p:nvPr>
        </p:nvSpPr>
        <p:spPr bwMode="auto">
          <a:noFill/>
          <a:ln>
            <a:miter lim="800000"/>
            <a:headEnd/>
            <a:tailEnd/>
          </a:ln>
        </p:spPr>
        <p:txBody>
          <a:bodyPr/>
          <a:lstStyle/>
          <a:p>
            <a:fld id="{8FB25F52-19D5-014C-A6F4-25F989BF82D2}" type="slidenum">
              <a:rPr lang="en-US">
                <a:solidFill>
                  <a:srgbClr val="000000"/>
                </a:solidFill>
              </a:rPr>
              <a:pPr/>
              <a:t>14</a:t>
            </a:fld>
            <a:endParaRPr lang="en-US">
              <a:solidFill>
                <a:srgbClr val="000000"/>
              </a:solidFill>
            </a:endParaRPr>
          </a:p>
        </p:txBody>
      </p:sp>
    </p:spTree>
    <p:extLst>
      <p:ext uri="{BB962C8B-B14F-4D97-AF65-F5344CB8AC3E}">
        <p14:creationId xmlns:p14="http://schemas.microsoft.com/office/powerpoint/2010/main" val="3618366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2948" name="Slide Number Placeholder 3"/>
          <p:cNvSpPr>
            <a:spLocks noGrp="1"/>
          </p:cNvSpPr>
          <p:nvPr>
            <p:ph type="sldNum" sz="quarter" idx="5"/>
          </p:nvPr>
        </p:nvSpPr>
        <p:spPr bwMode="auto">
          <a:noFill/>
          <a:ln>
            <a:miter lim="800000"/>
            <a:headEnd/>
            <a:tailEnd/>
          </a:ln>
        </p:spPr>
        <p:txBody>
          <a:bodyPr/>
          <a:lstStyle/>
          <a:p>
            <a:fld id="{1FC51173-137F-8B4B-AA3A-8AB5377B1FFD}" type="slidenum">
              <a:rPr lang="en-US">
                <a:solidFill>
                  <a:srgbClr val="000000"/>
                </a:solidFill>
              </a:rPr>
              <a:pPr/>
              <a:t>15</a:t>
            </a:fld>
            <a:endParaRPr lang="en-US">
              <a:solidFill>
                <a:srgbClr val="000000"/>
              </a:solidFill>
            </a:endParaRPr>
          </a:p>
        </p:txBody>
      </p:sp>
    </p:spTree>
    <p:extLst>
      <p:ext uri="{BB962C8B-B14F-4D97-AF65-F5344CB8AC3E}">
        <p14:creationId xmlns:p14="http://schemas.microsoft.com/office/powerpoint/2010/main" val="2459920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8916" name="Slide Number Placeholder 3"/>
          <p:cNvSpPr>
            <a:spLocks noGrp="1"/>
          </p:cNvSpPr>
          <p:nvPr>
            <p:ph type="sldNum" sz="quarter" idx="5"/>
          </p:nvPr>
        </p:nvSpPr>
        <p:spPr bwMode="auto">
          <a:noFill/>
          <a:ln>
            <a:miter lim="800000"/>
            <a:headEnd/>
            <a:tailEnd/>
          </a:ln>
        </p:spPr>
        <p:txBody>
          <a:bodyPr/>
          <a:lstStyle/>
          <a:p>
            <a:fld id="{2DF99A43-DD66-A444-93AB-4996895E3E2E}" type="slidenum">
              <a:rPr lang="en-US">
                <a:solidFill>
                  <a:srgbClr val="000000"/>
                </a:solidFill>
              </a:rPr>
              <a:pPr/>
              <a:t>16</a:t>
            </a:fld>
            <a:endParaRPr lang="en-US">
              <a:solidFill>
                <a:srgbClr val="000000"/>
              </a:solidFill>
            </a:endParaRPr>
          </a:p>
        </p:txBody>
      </p:sp>
    </p:spTree>
    <p:extLst>
      <p:ext uri="{BB962C8B-B14F-4D97-AF65-F5344CB8AC3E}">
        <p14:creationId xmlns:p14="http://schemas.microsoft.com/office/powerpoint/2010/main" val="138085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7044" name="Slide Number Placeholder 3"/>
          <p:cNvSpPr>
            <a:spLocks noGrp="1"/>
          </p:cNvSpPr>
          <p:nvPr>
            <p:ph type="sldNum" sz="quarter" idx="5"/>
          </p:nvPr>
        </p:nvSpPr>
        <p:spPr bwMode="auto">
          <a:noFill/>
          <a:ln>
            <a:miter lim="800000"/>
            <a:headEnd/>
            <a:tailEnd/>
          </a:ln>
        </p:spPr>
        <p:txBody>
          <a:bodyPr/>
          <a:lstStyle/>
          <a:p>
            <a:fld id="{680EB184-26C9-7645-8444-0256968CE782}" type="slidenum">
              <a:rPr lang="en-US">
                <a:solidFill>
                  <a:srgbClr val="000000"/>
                </a:solidFill>
              </a:rPr>
              <a:pPr/>
              <a:t>18</a:t>
            </a:fld>
            <a:endParaRPr lang="en-US">
              <a:solidFill>
                <a:srgbClr val="000000"/>
              </a:solidFill>
            </a:endParaRPr>
          </a:p>
        </p:txBody>
      </p:sp>
    </p:spTree>
    <p:extLst>
      <p:ext uri="{BB962C8B-B14F-4D97-AF65-F5344CB8AC3E}">
        <p14:creationId xmlns:p14="http://schemas.microsoft.com/office/powerpoint/2010/main" val="3307322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xfrm>
            <a:off x="1181100" y="696913"/>
            <a:ext cx="4649788" cy="3486150"/>
          </a:xfrm>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9092" name="Slide Number Placeholder 3"/>
          <p:cNvSpPr>
            <a:spLocks noGrp="1"/>
          </p:cNvSpPr>
          <p:nvPr>
            <p:ph type="sldNum" sz="quarter" idx="5"/>
          </p:nvPr>
        </p:nvSpPr>
        <p:spPr bwMode="auto">
          <a:noFill/>
          <a:ln>
            <a:miter lim="800000"/>
            <a:headEnd/>
            <a:tailEnd/>
          </a:ln>
        </p:spPr>
        <p:txBody>
          <a:bodyPr/>
          <a:lstStyle/>
          <a:p>
            <a:fld id="{D0F787E4-8609-C146-8D58-9A553DDD584A}" type="slidenum">
              <a:rPr lang="en-US">
                <a:solidFill>
                  <a:srgbClr val="000000"/>
                </a:solidFill>
              </a:rPr>
              <a:pPr/>
              <a:t>19</a:t>
            </a:fld>
            <a:endParaRPr lang="en-US">
              <a:solidFill>
                <a:srgbClr val="000000"/>
              </a:solidFill>
            </a:endParaRPr>
          </a:p>
        </p:txBody>
      </p:sp>
    </p:spTree>
    <p:extLst>
      <p:ext uri="{BB962C8B-B14F-4D97-AF65-F5344CB8AC3E}">
        <p14:creationId xmlns:p14="http://schemas.microsoft.com/office/powerpoint/2010/main" val="4089925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285305-C4A9-3B46-AD3E-5D6650E11D53}" type="datetimeFigureOut">
              <a:rPr lang="en-US" smtClean="0"/>
              <a:pPr/>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93D15-1A18-2C4F-AA17-A4BB81CACA0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285305-C4A9-3B46-AD3E-5D6650E11D53}" type="datetimeFigureOut">
              <a:rPr lang="en-US" smtClean="0"/>
              <a:pPr/>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93D15-1A18-2C4F-AA17-A4BB81CACA0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285305-C4A9-3B46-AD3E-5D6650E11D53}" type="datetimeFigureOut">
              <a:rPr lang="en-US" smtClean="0"/>
              <a:pPr/>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93D15-1A18-2C4F-AA17-A4BB81CACA0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285305-C4A9-3B46-AD3E-5D6650E11D53}" type="datetimeFigureOut">
              <a:rPr lang="en-US" smtClean="0"/>
              <a:pPr/>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93D15-1A18-2C4F-AA17-A4BB81CACA0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285305-C4A9-3B46-AD3E-5D6650E11D53}" type="datetimeFigureOut">
              <a:rPr lang="en-US" smtClean="0"/>
              <a:pPr/>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93D15-1A18-2C4F-AA17-A4BB81CACA0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285305-C4A9-3B46-AD3E-5D6650E11D53}" type="datetimeFigureOut">
              <a:rPr lang="en-US" smtClean="0"/>
              <a:pPr/>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493D15-1A18-2C4F-AA17-A4BB81CACA0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285305-C4A9-3B46-AD3E-5D6650E11D53}" type="datetimeFigureOut">
              <a:rPr lang="en-US" smtClean="0"/>
              <a:pPr/>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493D15-1A18-2C4F-AA17-A4BB81CACA0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285305-C4A9-3B46-AD3E-5D6650E11D53}" type="datetimeFigureOut">
              <a:rPr lang="en-US" smtClean="0"/>
              <a:pPr/>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493D15-1A18-2C4F-AA17-A4BB81CACA0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285305-C4A9-3B46-AD3E-5D6650E11D53}" type="datetimeFigureOut">
              <a:rPr lang="en-US" smtClean="0"/>
              <a:pPr/>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493D15-1A18-2C4F-AA17-A4BB81CACA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285305-C4A9-3B46-AD3E-5D6650E11D53}" type="datetimeFigureOut">
              <a:rPr lang="en-US" smtClean="0"/>
              <a:pPr/>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493D15-1A18-2C4F-AA17-A4BB81CACA0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285305-C4A9-3B46-AD3E-5D6650E11D53}" type="datetimeFigureOut">
              <a:rPr lang="en-US" smtClean="0"/>
              <a:pPr/>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493D15-1A18-2C4F-AA17-A4BB81CACA0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285305-C4A9-3B46-AD3E-5D6650E11D53}" type="datetimeFigureOut">
              <a:rPr lang="en-US" smtClean="0"/>
              <a:pPr/>
              <a:t>7/29/2016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493D15-1A18-2C4F-AA17-A4BB81CACA0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Digital Measures Replacement</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759"/>
            <a:ext cx="9144000" cy="1143000"/>
          </a:xfrm>
        </p:spPr>
        <p:txBody>
          <a:bodyPr>
            <a:normAutofit/>
          </a:bodyPr>
          <a:lstStyle/>
          <a:p>
            <a:r>
              <a:rPr lang="en-US" dirty="0" smtClean="0"/>
              <a:t>Courses (auto populated from HUB)</a:t>
            </a:r>
            <a:endParaRPr lang="en-US" dirty="0"/>
          </a:p>
        </p:txBody>
      </p:sp>
      <p:sp>
        <p:nvSpPr>
          <p:cNvPr id="3" name="Content Placeholder 2"/>
          <p:cNvSpPr>
            <a:spLocks noGrp="1"/>
          </p:cNvSpPr>
          <p:nvPr>
            <p:ph idx="1"/>
          </p:nvPr>
        </p:nvSpPr>
        <p:spPr/>
        <p:txBody>
          <a:bodyPr/>
          <a:lstStyle/>
          <a:p>
            <a:endParaRPr lang="en-US"/>
          </a:p>
        </p:txBody>
      </p:sp>
      <p:pic>
        <p:nvPicPr>
          <p:cNvPr id="4" name="Picture 3" descr=" Akash's Mac:Users:Akash:Desktop:Screen Shot 2011-03-15 at 9.41.47 AM.jpg"/>
          <p:cNvPicPr/>
          <p:nvPr/>
        </p:nvPicPr>
        <p:blipFill>
          <a:blip r:embed="rId2">
            <a:extLst>
              <a:ext uri="{28A0092B-C50C-407E-A947-70E740481C1C}">
                <a14:useLocalDpi xmlns:a14="http://schemas.microsoft.com/office/drawing/2010/main" val="0"/>
              </a:ext>
            </a:extLst>
          </a:blip>
          <a:srcRect/>
          <a:stretch>
            <a:fillRect/>
          </a:stretch>
        </p:blipFill>
        <p:spPr bwMode="auto">
          <a:xfrm>
            <a:off x="204915" y="1150466"/>
            <a:ext cx="8742413" cy="5540494"/>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82"/>
            <a:ext cx="8229600" cy="1143000"/>
          </a:xfrm>
        </p:spPr>
        <p:txBody>
          <a:bodyPr/>
          <a:lstStyle/>
          <a:p>
            <a:r>
              <a:rPr lang="en-US" dirty="0" smtClean="0"/>
              <a:t>Service Activities</a:t>
            </a:r>
            <a:endParaRPr lang="en-US" dirty="0"/>
          </a:p>
        </p:txBody>
      </p:sp>
      <p:sp>
        <p:nvSpPr>
          <p:cNvPr id="3" name="Content Placeholder 2"/>
          <p:cNvSpPr>
            <a:spLocks noGrp="1"/>
          </p:cNvSpPr>
          <p:nvPr>
            <p:ph idx="1"/>
          </p:nvPr>
        </p:nvSpPr>
        <p:spPr/>
        <p:txBody>
          <a:bodyPr/>
          <a:lstStyle/>
          <a:p>
            <a:endParaRPr lang="en-US"/>
          </a:p>
        </p:txBody>
      </p:sp>
      <p:pic>
        <p:nvPicPr>
          <p:cNvPr id="4" name="Picture 3" descr=" Akash's Mac:Users:Akash:Desktop:Screen Shot 2011-03-15 at 9.46.26 AM.jpg"/>
          <p:cNvPicPr/>
          <p:nvPr/>
        </p:nvPicPr>
        <p:blipFill>
          <a:blip r:embed="rId2">
            <a:extLst>
              <a:ext uri="{28A0092B-C50C-407E-A947-70E740481C1C}">
                <a14:useLocalDpi xmlns:a14="http://schemas.microsoft.com/office/drawing/2010/main" val="0"/>
              </a:ext>
            </a:extLst>
          </a:blip>
          <a:srcRect/>
          <a:stretch>
            <a:fillRect/>
          </a:stretch>
        </p:blipFill>
        <p:spPr bwMode="auto">
          <a:xfrm>
            <a:off x="185960" y="1012153"/>
            <a:ext cx="8770848" cy="5546128"/>
          </a:xfrm>
          <a:prstGeom prst="rect">
            <a:avLst/>
          </a:prstGeom>
          <a:noFill/>
          <a:ln>
            <a:noFill/>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59"/>
            <a:ext cx="8229600" cy="1143000"/>
          </a:xfrm>
        </p:spPr>
        <p:txBody>
          <a:bodyPr/>
          <a:lstStyle/>
          <a:p>
            <a:r>
              <a:rPr lang="en-US" dirty="0" smtClean="0"/>
              <a:t>Research in View</a:t>
            </a:r>
            <a:endParaRPr lang="en-US" dirty="0"/>
          </a:p>
        </p:txBody>
      </p:sp>
      <p:sp>
        <p:nvSpPr>
          <p:cNvPr id="3" name="Content Placeholder 2"/>
          <p:cNvSpPr>
            <a:spLocks noGrp="1"/>
          </p:cNvSpPr>
          <p:nvPr>
            <p:ph idx="1"/>
          </p:nvPr>
        </p:nvSpPr>
        <p:spPr/>
        <p:txBody>
          <a:bodyPr/>
          <a:lstStyle/>
          <a:p>
            <a:r>
              <a:rPr lang="en-US" dirty="0" smtClean="0"/>
              <a:t>Thompson – Reuters</a:t>
            </a:r>
          </a:p>
          <a:p>
            <a:r>
              <a:rPr lang="en-US" dirty="0" smtClean="0"/>
              <a:t>Hosted Solution</a:t>
            </a:r>
          </a:p>
          <a:p>
            <a:r>
              <a:rPr lang="en-US" dirty="0" smtClean="0"/>
              <a:t>Minimal faculty input</a:t>
            </a:r>
          </a:p>
          <a:p>
            <a:r>
              <a:rPr lang="en-US" dirty="0" smtClean="0"/>
              <a:t>Much more than a Faculty Annual Report Tool</a:t>
            </a:r>
          </a:p>
          <a:p>
            <a:pPr lvl="1"/>
            <a:r>
              <a:rPr lang="en-US" dirty="0" smtClean="0"/>
              <a:t>Analysis tool for all levels of university</a:t>
            </a:r>
          </a:p>
          <a:p>
            <a:pPr lvl="1"/>
            <a:r>
              <a:rPr lang="en-US" dirty="0" err="1" smtClean="0"/>
              <a:t>InCites</a:t>
            </a:r>
            <a:r>
              <a:rPr lang="en-US" smtClean="0"/>
              <a:t> included</a:t>
            </a:r>
          </a:p>
          <a:p>
            <a:r>
              <a:rPr lang="en-US" dirty="0" smtClean="0"/>
              <a:t>Annual license fee</a:t>
            </a:r>
          </a:p>
          <a:p>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04052"/>
            <a:ext cx="9144000" cy="1143000"/>
          </a:xfrm>
        </p:spPr>
        <p:txBody>
          <a:bodyPr>
            <a:normAutofit/>
          </a:bodyPr>
          <a:lstStyle/>
          <a:p>
            <a:r>
              <a:rPr lang="en-US" sz="3600" dirty="0" smtClean="0"/>
              <a:t>Enterprise-wide research management system</a:t>
            </a:r>
            <a:endParaRPr lang="en-US" sz="3600" dirty="0"/>
          </a:p>
        </p:txBody>
      </p:sp>
      <p:sp>
        <p:nvSpPr>
          <p:cNvPr id="3" name="Content Placeholder 2"/>
          <p:cNvSpPr>
            <a:spLocks noGrp="1"/>
          </p:cNvSpPr>
          <p:nvPr>
            <p:ph idx="1"/>
          </p:nvPr>
        </p:nvSpPr>
        <p:spPr/>
        <p:txBody>
          <a:bodyPr>
            <a:normAutofit fontScale="85000" lnSpcReduction="20000"/>
          </a:bodyPr>
          <a:lstStyle/>
          <a:p>
            <a:pPr>
              <a:spcBef>
                <a:spcPts val="600"/>
              </a:spcBef>
              <a:spcAft>
                <a:spcPts val="1200"/>
              </a:spcAft>
            </a:pPr>
            <a:r>
              <a:rPr lang="en-US" dirty="0" smtClean="0">
                <a:solidFill>
                  <a:srgbClr val="4B4B4B"/>
                </a:solidFill>
              </a:rPr>
              <a:t>Hosted solution provides a standard data model and tools to build and maintain profiles of faculty service, teaching, and research activities. </a:t>
            </a:r>
          </a:p>
          <a:p>
            <a:pPr>
              <a:spcBef>
                <a:spcPts val="600"/>
              </a:spcBef>
              <a:spcAft>
                <a:spcPts val="1200"/>
              </a:spcAft>
            </a:pPr>
            <a:r>
              <a:rPr lang="en-US" dirty="0" smtClean="0">
                <a:solidFill>
                  <a:srgbClr val="4B4B4B"/>
                </a:solidFill>
              </a:rPr>
              <a:t>Supports faculty and administrative reporting and workflows such as </a:t>
            </a:r>
            <a:r>
              <a:rPr lang="en-US" dirty="0" err="1" smtClean="0">
                <a:solidFill>
                  <a:srgbClr val="4B4B4B"/>
                </a:solidFill>
              </a:rPr>
              <a:t>biosketches</a:t>
            </a:r>
            <a:r>
              <a:rPr lang="en-US" dirty="0" smtClean="0">
                <a:solidFill>
                  <a:srgbClr val="4B4B4B"/>
                </a:solidFill>
              </a:rPr>
              <a:t>, CVs, web sites, annual review, and strategic reports. </a:t>
            </a:r>
          </a:p>
          <a:p>
            <a:pPr>
              <a:spcBef>
                <a:spcPts val="600"/>
              </a:spcBef>
              <a:spcAft>
                <a:spcPts val="1200"/>
              </a:spcAft>
            </a:pPr>
            <a:r>
              <a:rPr lang="en-US" dirty="0" smtClean="0">
                <a:solidFill>
                  <a:srgbClr val="4B4B4B"/>
                </a:solidFill>
              </a:rPr>
              <a:t>Integrated  with </a:t>
            </a:r>
            <a:r>
              <a:rPr lang="en-US" dirty="0" smtClean="0">
                <a:solidFill>
                  <a:srgbClr val="FF8000"/>
                </a:solidFill>
              </a:rPr>
              <a:t>Web of Science </a:t>
            </a:r>
            <a:r>
              <a:rPr lang="en-US" dirty="0" smtClean="0">
                <a:solidFill>
                  <a:srgbClr val="4B4B4B"/>
                </a:solidFill>
              </a:rPr>
              <a:t>and </a:t>
            </a:r>
            <a:r>
              <a:rPr lang="en-US" dirty="0" err="1" smtClean="0">
                <a:solidFill>
                  <a:srgbClr val="FF8000"/>
                </a:solidFill>
              </a:rPr>
              <a:t>ScienceWire</a:t>
            </a:r>
            <a:r>
              <a:rPr lang="en-US" dirty="0" smtClean="0">
                <a:solidFill>
                  <a:srgbClr val="FF8000"/>
                </a:solidFill>
              </a:rPr>
              <a:t> </a:t>
            </a:r>
            <a:r>
              <a:rPr lang="en-US" dirty="0" smtClean="0">
                <a:solidFill>
                  <a:srgbClr val="4B4B4B"/>
                </a:solidFill>
              </a:rPr>
              <a:t>patent, book, and grant data sources, </a:t>
            </a:r>
            <a:r>
              <a:rPr lang="en-US" dirty="0" err="1" smtClean="0">
                <a:solidFill>
                  <a:srgbClr val="FF8000"/>
                </a:solidFill>
              </a:rPr>
              <a:t>ResearcherID</a:t>
            </a:r>
            <a:r>
              <a:rPr lang="en-US" dirty="0" smtClean="0">
                <a:solidFill>
                  <a:srgbClr val="FF8000"/>
                </a:solidFill>
              </a:rPr>
              <a:t>, </a:t>
            </a:r>
            <a:r>
              <a:rPr lang="en-US" dirty="0" smtClean="0">
                <a:solidFill>
                  <a:srgbClr val="4B4B4B"/>
                </a:solidFill>
              </a:rPr>
              <a:t>and your institutional data systems.</a:t>
            </a:r>
          </a:p>
          <a:p>
            <a:pPr>
              <a:spcBef>
                <a:spcPts val="600"/>
              </a:spcBef>
              <a:spcAft>
                <a:spcPts val="1200"/>
              </a:spcAft>
            </a:pPr>
            <a:r>
              <a:rPr lang="en-US" dirty="0" smtClean="0">
                <a:solidFill>
                  <a:srgbClr val="4B4B4B"/>
                </a:solidFill>
              </a:rPr>
              <a:t>Allows for importing content from HR systems, Awards, repositories, and external data.</a:t>
            </a:r>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04800" y="209550"/>
            <a:ext cx="7369175" cy="836613"/>
          </a:xfrm>
        </p:spPr>
        <p:txBody>
          <a:bodyPr/>
          <a:lstStyle/>
          <a:p>
            <a:r>
              <a:rPr lang="en-US"/>
              <a:t>Faculty profile data sources</a:t>
            </a:r>
          </a:p>
        </p:txBody>
      </p:sp>
      <p:pic>
        <p:nvPicPr>
          <p:cNvPr id="25603" name="Picture 2"/>
          <p:cNvPicPr>
            <a:picLocks noChangeAspect="1" noChangeArrowheads="1"/>
          </p:cNvPicPr>
          <p:nvPr/>
        </p:nvPicPr>
        <p:blipFill>
          <a:blip r:embed="rId3"/>
          <a:srcRect/>
          <a:stretch>
            <a:fillRect/>
          </a:stretch>
        </p:blipFill>
        <p:spPr bwMode="auto">
          <a:xfrm>
            <a:off x="1355725" y="1905000"/>
            <a:ext cx="6070600" cy="4044950"/>
          </a:xfrm>
          <a:prstGeom prst="rect">
            <a:avLst/>
          </a:prstGeom>
          <a:noFill/>
          <a:ln w="9525">
            <a:noFill/>
            <a:miter lim="800000"/>
            <a:headEnd/>
            <a:tailEnd/>
          </a:ln>
        </p:spPr>
      </p:pic>
      <p:sp>
        <p:nvSpPr>
          <p:cNvPr id="4" name="TextBox 3"/>
          <p:cNvSpPr>
            <a:spLocks noChangeArrowheads="1"/>
          </p:cNvSpPr>
          <p:nvPr/>
        </p:nvSpPr>
        <p:spPr bwMode="auto">
          <a:xfrm>
            <a:off x="125413" y="4035425"/>
            <a:ext cx="2538412" cy="1200150"/>
          </a:xfrm>
          <a:prstGeom prst="wedgeRectCallout">
            <a:avLst>
              <a:gd name="adj1" fmla="val 46833"/>
              <a:gd name="adj2" fmla="val -82134"/>
            </a:avLst>
          </a:prstGeom>
          <a:solidFill>
            <a:schemeClr val="bg1"/>
          </a:solidFill>
          <a:ln w="9525">
            <a:solidFill>
              <a:schemeClr val="tx2"/>
            </a:solidFill>
            <a:miter lim="800000"/>
            <a:headEnd/>
            <a:tailEnd/>
          </a:ln>
        </p:spPr>
        <p:txBody>
          <a:bodyPr>
            <a:prstTxWarp prst="textNoShape">
              <a:avLst/>
            </a:prstTxWarp>
            <a:spAutoFit/>
          </a:bodyPr>
          <a:lstStyle/>
          <a:p>
            <a:r>
              <a:rPr lang="en-US" sz="2400">
                <a:solidFill>
                  <a:srgbClr val="4B4B4B"/>
                </a:solidFill>
              </a:rPr>
              <a:t>Integration with your current systems via APIs</a:t>
            </a:r>
          </a:p>
        </p:txBody>
      </p:sp>
      <p:sp>
        <p:nvSpPr>
          <p:cNvPr id="5" name="TextBox 4"/>
          <p:cNvSpPr>
            <a:spLocks noChangeArrowheads="1"/>
          </p:cNvSpPr>
          <p:nvPr/>
        </p:nvSpPr>
        <p:spPr bwMode="auto">
          <a:xfrm>
            <a:off x="6305550" y="3935413"/>
            <a:ext cx="2617788" cy="1570037"/>
          </a:xfrm>
          <a:prstGeom prst="wedgeRectCallout">
            <a:avLst>
              <a:gd name="adj1" fmla="val -37639"/>
              <a:gd name="adj2" fmla="val -82569"/>
            </a:avLst>
          </a:prstGeom>
          <a:solidFill>
            <a:schemeClr val="bg1"/>
          </a:solidFill>
          <a:ln w="9525">
            <a:solidFill>
              <a:schemeClr val="tx2"/>
            </a:solidFill>
            <a:miter lim="800000"/>
            <a:headEnd/>
            <a:tailEnd/>
          </a:ln>
        </p:spPr>
        <p:txBody>
          <a:bodyPr>
            <a:prstTxWarp prst="textNoShape">
              <a:avLst/>
            </a:prstTxWarp>
            <a:spAutoFit/>
          </a:bodyPr>
          <a:lstStyle/>
          <a:p>
            <a:r>
              <a:rPr lang="en-US" sz="2400">
                <a:solidFill>
                  <a:srgbClr val="4B4B4B"/>
                </a:solidFill>
              </a:rPr>
              <a:t>Thomson Reuters data sources minimize manual input from faculty</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84163" y="241300"/>
            <a:ext cx="7369175" cy="836613"/>
          </a:xfrm>
        </p:spPr>
        <p:txBody>
          <a:bodyPr/>
          <a:lstStyle/>
          <a:p>
            <a:r>
              <a:rPr lang="en-US" dirty="0"/>
              <a:t>Faculty profile features</a:t>
            </a:r>
          </a:p>
        </p:txBody>
      </p:sp>
      <p:sp>
        <p:nvSpPr>
          <p:cNvPr id="28675" name="Rectangle 3"/>
          <p:cNvSpPr>
            <a:spLocks noGrp="1" noChangeArrowheads="1"/>
          </p:cNvSpPr>
          <p:nvPr>
            <p:ph type="body" idx="1"/>
          </p:nvPr>
        </p:nvSpPr>
        <p:spPr>
          <a:xfrm>
            <a:off x="312778" y="1524000"/>
            <a:ext cx="8698529" cy="4570413"/>
          </a:xfrm>
        </p:spPr>
        <p:txBody>
          <a:bodyPr/>
          <a:lstStyle/>
          <a:p>
            <a:pPr lvl="1"/>
            <a:r>
              <a:rPr lang="en-US" dirty="0"/>
              <a:t>Regular alerts for new articles, grants, and patents matched to profile </a:t>
            </a:r>
          </a:p>
          <a:p>
            <a:pPr lvl="1"/>
            <a:r>
              <a:rPr lang="en-US" dirty="0"/>
              <a:t>Tools to verify and add data to profile by user or proxy</a:t>
            </a:r>
          </a:p>
          <a:p>
            <a:pPr lvl="1"/>
            <a:r>
              <a:rPr lang="en-US" dirty="0"/>
              <a:t>Settings to regulate sharing of profile data</a:t>
            </a:r>
          </a:p>
          <a:p>
            <a:pPr lvl="1"/>
            <a:r>
              <a:rPr lang="en-US" dirty="0"/>
              <a:t>Data export to CV, Reports, </a:t>
            </a:r>
            <a:r>
              <a:rPr lang="en-US" dirty="0" err="1"/>
              <a:t>ResearcherID</a:t>
            </a:r>
            <a:r>
              <a:rPr lang="en-US" dirty="0"/>
              <a:t>, and </a:t>
            </a:r>
            <a:r>
              <a:rPr lang="en-US" dirty="0" err="1"/>
              <a:t>InCites</a:t>
            </a:r>
            <a:endParaRPr lang="en-US" dirty="0"/>
          </a:p>
          <a:p>
            <a:pPr lvl="1"/>
            <a:r>
              <a:rPr lang="en-US" dirty="0"/>
              <a:t>University data sources are used to define the list of active faculty and staff</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7" descr="slide 071.png"/>
          <p:cNvPicPr>
            <a:picLocks noChangeAspect="1"/>
          </p:cNvPicPr>
          <p:nvPr/>
        </p:nvPicPr>
        <p:blipFill>
          <a:blip r:embed="rId3"/>
          <a:srcRect l="5003" t="2759" r="4591" b="5057"/>
          <a:stretch>
            <a:fillRect/>
          </a:stretch>
        </p:blipFill>
        <p:spPr bwMode="auto">
          <a:xfrm>
            <a:off x="868363" y="801688"/>
            <a:ext cx="7913687" cy="6056312"/>
          </a:xfrm>
          <a:prstGeom prst="rect">
            <a:avLst/>
          </a:prstGeom>
          <a:noFill/>
          <a:ln w="9525">
            <a:noFill/>
            <a:miter lim="800000"/>
            <a:headEnd/>
            <a:tailEnd/>
          </a:ln>
        </p:spPr>
      </p:pic>
      <p:sp>
        <p:nvSpPr>
          <p:cNvPr id="37892" name="TextBox 11"/>
          <p:cNvSpPr txBox="1">
            <a:spLocks noChangeArrowheads="1"/>
          </p:cNvSpPr>
          <p:nvPr/>
        </p:nvSpPr>
        <p:spPr bwMode="auto">
          <a:xfrm>
            <a:off x="47625" y="141288"/>
            <a:ext cx="5534025" cy="523875"/>
          </a:xfrm>
          <a:prstGeom prst="rect">
            <a:avLst/>
          </a:prstGeom>
          <a:noFill/>
          <a:ln w="9525">
            <a:noFill/>
            <a:miter lim="800000"/>
            <a:headEnd/>
            <a:tailEnd/>
          </a:ln>
        </p:spPr>
        <p:txBody>
          <a:bodyPr>
            <a:prstTxWarp prst="textNoShape">
              <a:avLst/>
            </a:prstTxWarp>
            <a:spAutoFit/>
          </a:bodyPr>
          <a:lstStyle/>
          <a:p>
            <a:r>
              <a:rPr lang="en-US" sz="2800">
                <a:solidFill>
                  <a:srgbClr val="FF8000"/>
                </a:solidFill>
              </a:rPr>
              <a:t>Example of faculty profile</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1"/>
          </p:nvPr>
        </p:nvSpPr>
        <p:spPr>
          <a:noFill/>
        </p:spPr>
        <p:txBody>
          <a:bodyPr/>
          <a:lstStyle/>
          <a:p>
            <a:fld id="{524004F8-967B-B04D-A959-6E9FFF296934}" type="slidenum">
              <a:rPr lang="en-US"/>
              <a:pPr/>
              <a:t>17</a:t>
            </a:fld>
            <a:endParaRPr lang="en-US"/>
          </a:p>
        </p:txBody>
      </p:sp>
      <p:sp>
        <p:nvSpPr>
          <p:cNvPr id="32771" name="Rectangle 2"/>
          <p:cNvSpPr>
            <a:spLocks noGrp="1" noChangeArrowheads="1"/>
          </p:cNvSpPr>
          <p:nvPr>
            <p:ph type="title"/>
          </p:nvPr>
        </p:nvSpPr>
        <p:spPr>
          <a:xfrm>
            <a:off x="0" y="184150"/>
            <a:ext cx="9143999" cy="836613"/>
          </a:xfrm>
        </p:spPr>
        <p:txBody>
          <a:bodyPr>
            <a:normAutofit fontScale="90000"/>
          </a:bodyPr>
          <a:lstStyle/>
          <a:p>
            <a:r>
              <a:rPr lang="en-US" dirty="0"/>
              <a:t>Faculty members can quickly generate documents</a:t>
            </a:r>
          </a:p>
        </p:txBody>
      </p:sp>
      <p:sp>
        <p:nvSpPr>
          <p:cNvPr id="32772" name="TextBox 6"/>
          <p:cNvSpPr txBox="1">
            <a:spLocks noChangeArrowheads="1"/>
          </p:cNvSpPr>
          <p:nvPr/>
        </p:nvSpPr>
        <p:spPr bwMode="auto">
          <a:xfrm>
            <a:off x="219075" y="1228725"/>
            <a:ext cx="8378825" cy="708025"/>
          </a:xfrm>
          <a:prstGeom prst="rect">
            <a:avLst/>
          </a:prstGeom>
          <a:noFill/>
          <a:ln w="9525">
            <a:noFill/>
            <a:miter lim="800000"/>
            <a:headEnd/>
            <a:tailEnd/>
          </a:ln>
        </p:spPr>
        <p:txBody>
          <a:bodyPr>
            <a:prstTxWarp prst="textNoShape">
              <a:avLst/>
            </a:prstTxWarp>
            <a:spAutoFit/>
          </a:bodyPr>
          <a:lstStyle/>
          <a:p>
            <a:r>
              <a:rPr lang="en-US" sz="2000">
                <a:solidFill>
                  <a:srgbClr val="4B4B4B"/>
                </a:solidFill>
              </a:rPr>
              <a:t>Choose a document template or choose specific activities and years to create a custom document . </a:t>
            </a:r>
          </a:p>
        </p:txBody>
      </p:sp>
      <p:pic>
        <p:nvPicPr>
          <p:cNvPr id="32773" name="Picture 2"/>
          <p:cNvPicPr>
            <a:picLocks noChangeAspect="1" noChangeArrowheads="1"/>
          </p:cNvPicPr>
          <p:nvPr/>
        </p:nvPicPr>
        <p:blipFill>
          <a:blip r:embed="rId2"/>
          <a:srcRect l="2379" t="23688" r="5644" b="8330"/>
          <a:stretch>
            <a:fillRect/>
          </a:stretch>
        </p:blipFill>
        <p:spPr bwMode="auto">
          <a:xfrm>
            <a:off x="355600" y="2101850"/>
            <a:ext cx="7208838" cy="4129088"/>
          </a:xfrm>
          <a:prstGeom prst="rect">
            <a:avLst/>
          </a:prstGeom>
          <a:noFill/>
          <a:ln w="9525">
            <a:noFill/>
            <a:miter lim="800000"/>
            <a:headEnd/>
            <a:tailEnd/>
          </a:ln>
        </p:spPr>
      </p:pic>
      <p:cxnSp>
        <p:nvCxnSpPr>
          <p:cNvPr id="13" name="Straight Arrow Connector 12"/>
          <p:cNvCxnSpPr>
            <a:cxnSpLocks noChangeShapeType="1"/>
          </p:cNvCxnSpPr>
          <p:nvPr/>
        </p:nvCxnSpPr>
        <p:spPr bwMode="auto">
          <a:xfrm flipV="1">
            <a:off x="1345785" y="2696244"/>
            <a:ext cx="2748378" cy="646112"/>
          </a:xfrm>
          <a:prstGeom prst="straightConnector1">
            <a:avLst/>
          </a:prstGeom>
          <a:noFill/>
          <a:ln w="28575">
            <a:solidFill>
              <a:schemeClr val="tx2"/>
            </a:solidFill>
            <a:round/>
            <a:headEnd/>
            <a:tailEnd type="arrow" w="med" len="med"/>
          </a:ln>
        </p:spPr>
      </p:cxnSp>
      <p:pic>
        <p:nvPicPr>
          <p:cNvPr id="145411" name="Picture 3"/>
          <p:cNvPicPr>
            <a:picLocks noChangeAspect="1" noChangeArrowheads="1"/>
          </p:cNvPicPr>
          <p:nvPr/>
        </p:nvPicPr>
        <p:blipFill>
          <a:blip r:embed="rId3"/>
          <a:srcRect/>
          <a:stretch>
            <a:fillRect/>
          </a:stretch>
        </p:blipFill>
        <p:spPr bwMode="auto">
          <a:xfrm>
            <a:off x="4094163" y="1814513"/>
            <a:ext cx="4776787" cy="3470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 y="-120509"/>
            <a:ext cx="9144000" cy="812347"/>
          </a:xfrm>
        </p:spPr>
        <p:txBody>
          <a:bodyPr>
            <a:normAutofit fontScale="90000"/>
          </a:bodyPr>
          <a:lstStyle/>
          <a:p>
            <a:r>
              <a:rPr lang="en-US" sz="3556" dirty="0" smtClean="0"/>
              <a:t>Dashboards </a:t>
            </a:r>
            <a:r>
              <a:rPr lang="en-US" sz="3556" dirty="0"/>
              <a:t>synthesize data for evaluation decisions</a:t>
            </a:r>
            <a:endParaRPr lang="en-US" dirty="0"/>
          </a:p>
        </p:txBody>
      </p:sp>
      <p:sp>
        <p:nvSpPr>
          <p:cNvPr id="4" name="TextBox 3"/>
          <p:cNvSpPr txBox="1"/>
          <p:nvPr/>
        </p:nvSpPr>
        <p:spPr>
          <a:xfrm>
            <a:off x="252413" y="1087294"/>
            <a:ext cx="8599487"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a:spAutoFit/>
          </a:bodyPr>
          <a:lstStyle/>
          <a:p>
            <a:pPr>
              <a:defRPr/>
            </a:pPr>
            <a:r>
              <a:rPr lang="en-US" sz="2400" dirty="0">
                <a:solidFill>
                  <a:srgbClr val="646464"/>
                </a:solidFill>
              </a:rPr>
              <a:t>Instant overviews of departments or </a:t>
            </a:r>
            <a:r>
              <a:rPr lang="en-US" sz="2400" dirty="0" smtClean="0">
                <a:solidFill>
                  <a:srgbClr val="646464"/>
                </a:solidFill>
              </a:rPr>
              <a:t>individuals</a:t>
            </a:r>
            <a:endParaRPr lang="en-US" sz="2400" dirty="0">
              <a:solidFill>
                <a:srgbClr val="646464"/>
              </a:solidFill>
            </a:endParaRPr>
          </a:p>
        </p:txBody>
      </p:sp>
      <p:cxnSp>
        <p:nvCxnSpPr>
          <p:cNvPr id="33798" name="Straight Arrow Connector 9"/>
          <p:cNvCxnSpPr>
            <a:cxnSpLocks noChangeShapeType="1"/>
          </p:cNvCxnSpPr>
          <p:nvPr/>
        </p:nvCxnSpPr>
        <p:spPr bwMode="auto">
          <a:xfrm>
            <a:off x="4200525" y="3997325"/>
            <a:ext cx="914400" cy="914400"/>
          </a:xfrm>
          <a:prstGeom prst="straightConnector1">
            <a:avLst/>
          </a:prstGeom>
          <a:noFill/>
          <a:ln w="9525">
            <a:noFill/>
            <a:round/>
            <a:headEnd/>
            <a:tailEnd type="arrow" w="med" len="med"/>
          </a:ln>
        </p:spPr>
      </p:cxnSp>
      <p:pic>
        <p:nvPicPr>
          <p:cNvPr id="8" name="Picture 6" descr="380ReportsGrant.tif"/>
          <p:cNvPicPr>
            <a:picLocks noChangeAspect="1"/>
          </p:cNvPicPr>
          <p:nvPr/>
        </p:nvPicPr>
        <p:blipFill>
          <a:blip r:embed="rId3"/>
          <a:srcRect l="4625" t="2988" r="5144"/>
          <a:stretch>
            <a:fillRect/>
          </a:stretch>
        </p:blipFill>
        <p:spPr bwMode="auto">
          <a:xfrm>
            <a:off x="47625" y="634986"/>
            <a:ext cx="8245475" cy="5887760"/>
          </a:xfrm>
          <a:prstGeom prst="rect">
            <a:avLst/>
          </a:prstGeom>
          <a:noFill/>
          <a:ln w="9525">
            <a:noFill/>
            <a:miter lim="800000"/>
            <a:headEnd/>
            <a:tailEnd/>
          </a:ln>
        </p:spPr>
      </p:pic>
      <p:sp>
        <p:nvSpPr>
          <p:cNvPr id="9" name="TextBox 8"/>
          <p:cNvSpPr txBox="1"/>
          <p:nvPr/>
        </p:nvSpPr>
        <p:spPr>
          <a:xfrm>
            <a:off x="4392331" y="3859899"/>
            <a:ext cx="4713287" cy="2862322"/>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US" sz="2000" b="1" dirty="0">
                <a:solidFill>
                  <a:srgbClr val="4B4B4B"/>
                </a:solidFill>
              </a:rPr>
              <a:t>Detailed views of all activities</a:t>
            </a:r>
            <a:r>
              <a:rPr lang="en-US" sz="2000" dirty="0">
                <a:solidFill>
                  <a:srgbClr val="4B4B4B"/>
                </a:solidFill>
              </a:rPr>
              <a:t> </a:t>
            </a:r>
          </a:p>
          <a:p>
            <a:pPr>
              <a:defRPr/>
            </a:pPr>
            <a:r>
              <a:rPr lang="en-US" sz="2000" dirty="0">
                <a:solidFill>
                  <a:srgbClr val="4B4B4B"/>
                </a:solidFill>
              </a:rPr>
              <a:t>E.g. Funded Grants:</a:t>
            </a:r>
          </a:p>
          <a:p>
            <a:pPr>
              <a:defRPr/>
            </a:pPr>
            <a:endParaRPr lang="en-US" sz="2000" dirty="0">
              <a:solidFill>
                <a:srgbClr val="4B4B4B"/>
              </a:solidFill>
            </a:endParaRPr>
          </a:p>
          <a:p>
            <a:pPr>
              <a:buFont typeface="Wingdings" pitchFamily="2" charset="2"/>
              <a:buChar char="§"/>
              <a:defRPr/>
            </a:pPr>
            <a:r>
              <a:rPr lang="en-US" sz="2000" dirty="0">
                <a:solidFill>
                  <a:srgbClr val="4B4B4B"/>
                </a:solidFill>
              </a:rPr>
              <a:t>How has funding for this department changed over time?</a:t>
            </a:r>
          </a:p>
          <a:p>
            <a:pPr>
              <a:buFont typeface="Wingdings" pitchFamily="2" charset="2"/>
              <a:buChar char="§"/>
              <a:defRPr/>
            </a:pPr>
            <a:r>
              <a:rPr lang="en-US" sz="2000" dirty="0">
                <a:solidFill>
                  <a:srgbClr val="4B4B4B"/>
                </a:solidFill>
              </a:rPr>
              <a:t>Where is the funding coming from?</a:t>
            </a:r>
          </a:p>
          <a:p>
            <a:pPr>
              <a:buFont typeface="Wingdings" pitchFamily="2" charset="2"/>
              <a:buChar char="§"/>
              <a:defRPr/>
            </a:pPr>
            <a:r>
              <a:rPr lang="en-US" sz="2000" dirty="0">
                <a:solidFill>
                  <a:srgbClr val="4B4B4B"/>
                </a:solidFill>
              </a:rPr>
              <a:t>Are collaborators involved?</a:t>
            </a:r>
          </a:p>
          <a:p>
            <a:pPr>
              <a:buFont typeface="Wingdings" pitchFamily="2" charset="2"/>
              <a:buChar char="§"/>
              <a:defRPr/>
            </a:pPr>
            <a:r>
              <a:rPr lang="en-US" sz="2000" dirty="0">
                <a:solidFill>
                  <a:srgbClr val="4B4B4B"/>
                </a:solidFill>
              </a:rPr>
              <a:t>How does funding for this department compare with other departments?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799385" y="170535"/>
            <a:ext cx="7369175" cy="836612"/>
          </a:xfrm>
        </p:spPr>
        <p:txBody>
          <a:bodyPr>
            <a:normAutofit fontScale="90000"/>
          </a:bodyPr>
          <a:lstStyle/>
          <a:p>
            <a:r>
              <a:rPr lang="en-US" dirty="0"/>
              <a:t>Department comparison reports</a:t>
            </a:r>
          </a:p>
        </p:txBody>
      </p:sp>
      <p:sp>
        <p:nvSpPr>
          <p:cNvPr id="35843" name="Slide Number Placeholder 3"/>
          <p:cNvSpPr>
            <a:spLocks noGrp="1"/>
          </p:cNvSpPr>
          <p:nvPr>
            <p:ph type="sldNum" sz="quarter" idx="11"/>
          </p:nvPr>
        </p:nvSpPr>
        <p:spPr>
          <a:xfrm>
            <a:off x="8516938" y="6459538"/>
            <a:ext cx="457200" cy="231775"/>
          </a:xfrm>
          <a:noFill/>
        </p:spPr>
        <p:txBody>
          <a:bodyPr/>
          <a:lstStyle/>
          <a:p>
            <a:fld id="{F075EAF8-E484-AD4E-A34E-2E5EEFEE9E0A}" type="slidenum">
              <a:rPr lang="en-US"/>
              <a:pPr/>
              <a:t>19</a:t>
            </a:fld>
            <a:endParaRPr lang="en-US"/>
          </a:p>
        </p:txBody>
      </p:sp>
      <p:pic>
        <p:nvPicPr>
          <p:cNvPr id="35844" name="Picture 4" descr="slide 340.png"/>
          <p:cNvPicPr>
            <a:picLocks noChangeAspect="1"/>
          </p:cNvPicPr>
          <p:nvPr/>
        </p:nvPicPr>
        <p:blipFill>
          <a:blip r:embed="rId3"/>
          <a:srcRect l="5367" t="12923" r="5208" b="3281"/>
          <a:stretch>
            <a:fillRect/>
          </a:stretch>
        </p:blipFill>
        <p:spPr bwMode="auto">
          <a:xfrm>
            <a:off x="349250" y="1395413"/>
            <a:ext cx="6824663" cy="4800600"/>
          </a:xfrm>
          <a:prstGeom prst="rect">
            <a:avLst/>
          </a:prstGeom>
          <a:noFill/>
          <a:ln w="9525">
            <a:noFill/>
            <a:miter lim="800000"/>
            <a:headEnd/>
            <a:tailEnd/>
          </a:ln>
        </p:spPr>
      </p:pic>
      <p:cxnSp>
        <p:nvCxnSpPr>
          <p:cNvPr id="7" name="Straight Arrow Connector 6"/>
          <p:cNvCxnSpPr/>
          <p:nvPr/>
        </p:nvCxnSpPr>
        <p:spPr>
          <a:xfrm flipV="1">
            <a:off x="6259513" y="3602038"/>
            <a:ext cx="1162050" cy="890587"/>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5846" name="TextBox 7"/>
          <p:cNvSpPr txBox="1">
            <a:spLocks noChangeArrowheads="1"/>
          </p:cNvSpPr>
          <p:nvPr/>
        </p:nvSpPr>
        <p:spPr bwMode="auto">
          <a:xfrm>
            <a:off x="7126288" y="1912938"/>
            <a:ext cx="1954212" cy="1784350"/>
          </a:xfrm>
          <a:prstGeom prst="rect">
            <a:avLst/>
          </a:prstGeom>
          <a:solidFill>
            <a:schemeClr val="bg1"/>
          </a:solidFill>
          <a:ln w="19050">
            <a:solidFill>
              <a:schemeClr val="tx2"/>
            </a:solidFill>
            <a:miter lim="800000"/>
            <a:headEnd/>
            <a:tailEnd/>
          </a:ln>
        </p:spPr>
        <p:txBody>
          <a:bodyPr>
            <a:prstTxWarp prst="textNoShape">
              <a:avLst/>
            </a:prstTxWarp>
            <a:spAutoFit/>
          </a:bodyPr>
          <a:lstStyle/>
          <a:p>
            <a:r>
              <a:rPr lang="en-US" sz="2200">
                <a:solidFill>
                  <a:srgbClr val="4B4B4B"/>
                </a:solidFill>
              </a:rPr>
              <a:t>Conduct inter-department comparisons across all activity areas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Systems</a:t>
            </a:r>
            <a:endParaRPr lang="en-US" dirty="0"/>
          </a:p>
        </p:txBody>
      </p:sp>
      <p:sp>
        <p:nvSpPr>
          <p:cNvPr id="3" name="Content Placeholder 2"/>
          <p:cNvSpPr>
            <a:spLocks noGrp="1"/>
          </p:cNvSpPr>
          <p:nvPr>
            <p:ph idx="1"/>
          </p:nvPr>
        </p:nvSpPr>
        <p:spPr>
          <a:xfrm>
            <a:off x="286596" y="1600200"/>
            <a:ext cx="8857404" cy="4525963"/>
          </a:xfrm>
        </p:spPr>
        <p:txBody>
          <a:bodyPr/>
          <a:lstStyle/>
          <a:p>
            <a:r>
              <a:rPr lang="en-US" dirty="0" smtClean="0"/>
              <a:t>UB uses two separate faculty annual report systems</a:t>
            </a:r>
          </a:p>
          <a:p>
            <a:r>
              <a:rPr lang="en-US" dirty="0" err="1" smtClean="0"/>
              <a:t>eCV</a:t>
            </a:r>
            <a:endParaRPr lang="en-US" dirty="0" smtClean="0"/>
          </a:p>
          <a:p>
            <a:pPr lvl="1"/>
            <a:r>
              <a:rPr lang="en-US" dirty="0" smtClean="0"/>
              <a:t>School of Medicine</a:t>
            </a:r>
          </a:p>
          <a:p>
            <a:pPr lvl="1"/>
            <a:r>
              <a:rPr lang="en-US" dirty="0" smtClean="0"/>
              <a:t>School of Dentistry</a:t>
            </a:r>
          </a:p>
          <a:p>
            <a:r>
              <a:rPr lang="en-US" dirty="0" smtClean="0"/>
              <a:t>Activity Insight (Digital Measures)</a:t>
            </a:r>
          </a:p>
          <a:p>
            <a:pPr lvl="1"/>
            <a:r>
              <a:rPr lang="en-US" dirty="0" smtClean="0"/>
              <a:t>All other units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 y="39108"/>
            <a:ext cx="9144000" cy="836613"/>
          </a:xfrm>
        </p:spPr>
        <p:txBody>
          <a:bodyPr/>
          <a:lstStyle/>
          <a:p>
            <a:r>
              <a:rPr lang="en-US" dirty="0"/>
              <a:t>Group</a:t>
            </a:r>
            <a:r>
              <a:rPr lang="en-US" dirty="0" smtClean="0"/>
              <a:t> Reports (strategic strengths)</a:t>
            </a:r>
            <a:endParaRPr lang="en-US" dirty="0"/>
          </a:p>
        </p:txBody>
      </p:sp>
      <p:sp>
        <p:nvSpPr>
          <p:cNvPr id="36867" name="Slide Number Placeholder 3"/>
          <p:cNvSpPr>
            <a:spLocks noGrp="1"/>
          </p:cNvSpPr>
          <p:nvPr>
            <p:ph type="sldNum" sz="quarter" idx="11"/>
          </p:nvPr>
        </p:nvSpPr>
        <p:spPr>
          <a:noFill/>
        </p:spPr>
        <p:txBody>
          <a:bodyPr/>
          <a:lstStyle/>
          <a:p>
            <a:fld id="{8D989D81-8C57-C941-ADB0-9CED31EA3629}" type="slidenum">
              <a:rPr lang="en-US"/>
              <a:pPr/>
              <a:t>20</a:t>
            </a:fld>
            <a:endParaRPr lang="en-US"/>
          </a:p>
        </p:txBody>
      </p:sp>
      <p:pic>
        <p:nvPicPr>
          <p:cNvPr id="36868" name="Picture 2"/>
          <p:cNvPicPr>
            <a:picLocks noChangeAspect="1" noChangeArrowheads="1"/>
          </p:cNvPicPr>
          <p:nvPr/>
        </p:nvPicPr>
        <p:blipFill>
          <a:blip r:embed="rId2"/>
          <a:srcRect l="2379" t="24072" r="3452" b="3226"/>
          <a:stretch>
            <a:fillRect/>
          </a:stretch>
        </p:blipFill>
        <p:spPr bwMode="auto">
          <a:xfrm>
            <a:off x="327025" y="1309688"/>
            <a:ext cx="8012113" cy="4494212"/>
          </a:xfrm>
          <a:prstGeom prst="rect">
            <a:avLst/>
          </a:prstGeom>
          <a:noFill/>
          <a:ln w="9525">
            <a:solidFill>
              <a:schemeClr val="bg2"/>
            </a:solidFill>
            <a:miter lim="800000"/>
            <a:headEnd/>
            <a:tailEnd/>
          </a:ln>
        </p:spPr>
      </p:pic>
      <p:sp>
        <p:nvSpPr>
          <p:cNvPr id="36869" name="TextBox 5"/>
          <p:cNvSpPr txBox="1">
            <a:spLocks noChangeArrowheads="1"/>
          </p:cNvSpPr>
          <p:nvPr/>
        </p:nvSpPr>
        <p:spPr bwMode="auto">
          <a:xfrm>
            <a:off x="5937250" y="3302000"/>
            <a:ext cx="2687638" cy="1323975"/>
          </a:xfrm>
          <a:prstGeom prst="rect">
            <a:avLst/>
          </a:prstGeom>
          <a:solidFill>
            <a:schemeClr val="bg1"/>
          </a:solidFill>
          <a:ln w="28575">
            <a:solidFill>
              <a:schemeClr val="tx2"/>
            </a:solidFill>
            <a:miter lim="800000"/>
            <a:headEnd/>
            <a:tailEnd/>
          </a:ln>
        </p:spPr>
        <p:txBody>
          <a:bodyPr>
            <a:prstTxWarp prst="textNoShape">
              <a:avLst/>
            </a:prstTxWarp>
            <a:spAutoFit/>
          </a:bodyPr>
          <a:lstStyle/>
          <a:p>
            <a:r>
              <a:rPr lang="en-US" sz="2000">
                <a:solidFill>
                  <a:srgbClr val="4B4B4B"/>
                </a:solidFill>
              </a:rPr>
              <a:t>Run group reports to compare activities across faculty members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Title 1"/>
          <p:cNvSpPr>
            <a:spLocks noGrp="1"/>
          </p:cNvSpPr>
          <p:nvPr>
            <p:ph type="title"/>
          </p:nvPr>
        </p:nvSpPr>
        <p:spPr>
          <a:xfrm>
            <a:off x="887413" y="225425"/>
            <a:ext cx="7369175" cy="836613"/>
          </a:xfrm>
        </p:spPr>
        <p:txBody>
          <a:bodyPr>
            <a:normAutofit fontScale="90000"/>
          </a:bodyPr>
          <a:lstStyle/>
          <a:p>
            <a:pPr algn="ctr"/>
            <a:r>
              <a:rPr lang="en-US"/>
              <a:t>Research In View Development Path – </a:t>
            </a:r>
          </a:p>
        </p:txBody>
      </p:sp>
      <p:sp>
        <p:nvSpPr>
          <p:cNvPr id="58371" name="Content Placeholder 3"/>
          <p:cNvSpPr>
            <a:spLocks noGrp="1"/>
          </p:cNvSpPr>
          <p:nvPr>
            <p:ph idx="1"/>
          </p:nvPr>
        </p:nvSpPr>
        <p:spPr/>
        <p:txBody>
          <a:bodyPr/>
          <a:lstStyle/>
          <a:p>
            <a:endParaRPr lang="en-US"/>
          </a:p>
        </p:txBody>
      </p:sp>
      <p:graphicFrame>
        <p:nvGraphicFramePr>
          <p:cNvPr id="5" name="Content Placeholder 3"/>
          <p:cNvGraphicFramePr>
            <a:graphicFrameLocks/>
          </p:cNvGraphicFramePr>
          <p:nvPr/>
        </p:nvGraphicFramePr>
        <p:xfrm>
          <a:off x="228600" y="1371600"/>
          <a:ext cx="8651175"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6397720" y="3553982"/>
            <a:ext cx="2289080" cy="985637"/>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
            <a:ext cx="8229600" cy="815241"/>
          </a:xfrm>
        </p:spPr>
        <p:txBody>
          <a:bodyPr/>
          <a:lstStyle/>
          <a:p>
            <a:r>
              <a:rPr lang="en-US" dirty="0" smtClean="0"/>
              <a:t>Comparison Across Institutions</a:t>
            </a:r>
            <a:endParaRPr lang="en-US" dirty="0"/>
          </a:p>
        </p:txBody>
      </p:sp>
      <p:sp>
        <p:nvSpPr>
          <p:cNvPr id="3" name="Content Placeholder 2"/>
          <p:cNvSpPr>
            <a:spLocks noGrp="1"/>
          </p:cNvSpPr>
          <p:nvPr>
            <p:ph idx="1"/>
          </p:nvPr>
        </p:nvSpPr>
        <p:spPr>
          <a:xfrm>
            <a:off x="132693" y="879948"/>
            <a:ext cx="9011307" cy="977621"/>
          </a:xfrm>
        </p:spPr>
        <p:txBody>
          <a:bodyPr/>
          <a:lstStyle/>
          <a:p>
            <a:r>
              <a:rPr lang="en-US" sz="2000" b="1" i="1" kern="0" dirty="0" err="1" smtClean="0">
                <a:solidFill>
                  <a:srgbClr val="FF8000"/>
                </a:solidFill>
                <a:latin typeface="Arial"/>
              </a:rPr>
              <a:t>InCites</a:t>
            </a:r>
            <a:r>
              <a:rPr lang="en-US" sz="1800" kern="0" dirty="0" smtClean="0">
                <a:solidFill>
                  <a:srgbClr val="4B4B4B"/>
                </a:solidFill>
                <a:latin typeface="Arial"/>
              </a:rPr>
              <a:t> is a web-based research evaluation tool designed to track trends on the field, country, and institution level, to enable detailed </a:t>
            </a:r>
            <a:r>
              <a:rPr lang="en-US" sz="1800" kern="0" dirty="0" err="1" smtClean="0">
                <a:solidFill>
                  <a:srgbClr val="4B4B4B"/>
                </a:solidFill>
                <a:latin typeface="Arial"/>
              </a:rPr>
              <a:t>bibliometric</a:t>
            </a:r>
            <a:r>
              <a:rPr lang="en-US" sz="1800" kern="0" dirty="0" smtClean="0">
                <a:solidFill>
                  <a:srgbClr val="4B4B4B"/>
                </a:solidFill>
                <a:latin typeface="Arial"/>
              </a:rPr>
              <a:t> analysis and reporting on the publications important to you. </a:t>
            </a:r>
          </a:p>
          <a:p>
            <a:endParaRPr lang="en-US" dirty="0"/>
          </a:p>
        </p:txBody>
      </p:sp>
      <p:grpSp>
        <p:nvGrpSpPr>
          <p:cNvPr id="10" name="Group 13"/>
          <p:cNvGrpSpPr>
            <a:grpSpLocks/>
          </p:cNvGrpSpPr>
          <p:nvPr/>
        </p:nvGrpSpPr>
        <p:grpSpPr bwMode="auto">
          <a:xfrm>
            <a:off x="390525" y="1998234"/>
            <a:ext cx="8534400" cy="4756150"/>
            <a:chOff x="389840" y="1600200"/>
            <a:chExt cx="8535085" cy="4756150"/>
          </a:xfrm>
        </p:grpSpPr>
        <p:pic>
          <p:nvPicPr>
            <p:cNvPr id="11" name="Picture 1"/>
            <p:cNvPicPr>
              <a:picLocks noChangeAspect="1" noChangeArrowheads="1"/>
            </p:cNvPicPr>
            <p:nvPr/>
          </p:nvPicPr>
          <p:blipFill>
            <a:blip r:embed="rId2"/>
            <a:srcRect/>
            <a:stretch>
              <a:fillRect/>
            </a:stretch>
          </p:blipFill>
          <p:spPr bwMode="auto">
            <a:xfrm>
              <a:off x="389840" y="4438649"/>
              <a:ext cx="3354482" cy="1776413"/>
            </a:xfrm>
            <a:prstGeom prst="rect">
              <a:avLst/>
            </a:prstGeom>
            <a:noFill/>
            <a:ln w="12700">
              <a:solidFill>
                <a:schemeClr val="tx1"/>
              </a:solidFill>
              <a:miter lim="800000"/>
              <a:headEnd/>
              <a:tailEnd/>
            </a:ln>
          </p:spPr>
        </p:pic>
        <p:pic>
          <p:nvPicPr>
            <p:cNvPr id="12" name="Picture 3"/>
            <p:cNvPicPr>
              <a:picLocks noChangeAspect="1" noChangeArrowheads="1"/>
            </p:cNvPicPr>
            <p:nvPr/>
          </p:nvPicPr>
          <p:blipFill>
            <a:blip r:embed="rId3"/>
            <a:srcRect/>
            <a:stretch>
              <a:fillRect/>
            </a:stretch>
          </p:blipFill>
          <p:spPr bwMode="auto">
            <a:xfrm>
              <a:off x="4962525" y="1600200"/>
              <a:ext cx="3536950" cy="2949575"/>
            </a:xfrm>
            <a:prstGeom prst="rect">
              <a:avLst/>
            </a:prstGeom>
            <a:noFill/>
            <a:ln w="38100">
              <a:solidFill>
                <a:schemeClr val="bg2"/>
              </a:solidFill>
              <a:miter lim="800000"/>
              <a:headEnd/>
              <a:tailEnd/>
            </a:ln>
          </p:spPr>
        </p:pic>
        <p:pic>
          <p:nvPicPr>
            <p:cNvPr id="13" name="Picture 2"/>
            <p:cNvPicPr>
              <a:picLocks noChangeAspect="1" noChangeArrowheads="1"/>
            </p:cNvPicPr>
            <p:nvPr/>
          </p:nvPicPr>
          <p:blipFill>
            <a:blip r:embed="rId4"/>
            <a:srcRect t="5811" r="31569"/>
            <a:stretch>
              <a:fillRect/>
            </a:stretch>
          </p:blipFill>
          <p:spPr bwMode="auto">
            <a:xfrm>
              <a:off x="438150" y="1609725"/>
              <a:ext cx="3686175" cy="2668588"/>
            </a:xfrm>
            <a:prstGeom prst="rect">
              <a:avLst/>
            </a:prstGeom>
            <a:noFill/>
            <a:ln w="9525">
              <a:solidFill>
                <a:schemeClr val="bg2"/>
              </a:solidFill>
              <a:miter lim="800000"/>
              <a:headEnd/>
              <a:tailEnd/>
            </a:ln>
          </p:spPr>
        </p:pic>
        <p:pic>
          <p:nvPicPr>
            <p:cNvPr id="14" name="Picture 8"/>
            <p:cNvPicPr>
              <a:picLocks noChangeAspect="1" noChangeArrowheads="1"/>
            </p:cNvPicPr>
            <p:nvPr/>
          </p:nvPicPr>
          <p:blipFill>
            <a:blip r:embed="rId5"/>
            <a:srcRect/>
            <a:stretch>
              <a:fillRect/>
            </a:stretch>
          </p:blipFill>
          <p:spPr bwMode="auto">
            <a:xfrm>
              <a:off x="2676525" y="2971800"/>
              <a:ext cx="4560888" cy="2667000"/>
            </a:xfrm>
            <a:prstGeom prst="rect">
              <a:avLst/>
            </a:prstGeom>
            <a:noFill/>
            <a:ln w="9525">
              <a:solidFill>
                <a:schemeClr val="tx1"/>
              </a:solidFill>
              <a:miter lim="800000"/>
              <a:headEnd/>
              <a:tailEnd/>
            </a:ln>
          </p:spPr>
        </p:pic>
        <p:pic>
          <p:nvPicPr>
            <p:cNvPr id="15" name="Picture 3" descr="resfootIndIndicatmenu1.jpg"/>
            <p:cNvPicPr>
              <a:picLocks noChangeAspect="1"/>
            </p:cNvPicPr>
            <p:nvPr/>
          </p:nvPicPr>
          <p:blipFill>
            <a:blip r:embed="rId6"/>
            <a:srcRect t="7516" r="50787" b="7516"/>
            <a:stretch>
              <a:fillRect/>
            </a:stretch>
          </p:blipFill>
          <p:spPr bwMode="auto">
            <a:xfrm>
              <a:off x="6475553" y="4362450"/>
              <a:ext cx="2449372" cy="1993900"/>
            </a:xfrm>
            <a:prstGeom prst="rect">
              <a:avLst/>
            </a:prstGeom>
            <a:noFill/>
            <a:ln w="12700">
              <a:solidFill>
                <a:schemeClr val="tx1"/>
              </a:solidFill>
              <a:miter lim="800000"/>
              <a:headEnd/>
              <a:tailEnd/>
            </a:ln>
          </p:spPr>
        </p:pic>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7"/>
          <p:cNvPicPr>
            <a:picLocks noChangeAspect="1" noChangeArrowheads="1"/>
          </p:cNvPicPr>
          <p:nvPr/>
        </p:nvPicPr>
        <p:blipFill>
          <a:blip r:embed="rId2"/>
          <a:srcRect/>
          <a:stretch>
            <a:fillRect/>
          </a:stretch>
        </p:blipFill>
        <p:spPr bwMode="auto">
          <a:xfrm>
            <a:off x="0" y="914400"/>
            <a:ext cx="8870950" cy="5173662"/>
          </a:xfrm>
          <a:prstGeom prst="rect">
            <a:avLst/>
          </a:prstGeom>
          <a:noFill/>
          <a:ln w="9525">
            <a:noFill/>
            <a:miter lim="800000"/>
            <a:headEnd/>
            <a:tailEnd/>
          </a:ln>
        </p:spPr>
      </p:pic>
      <p:sp>
        <p:nvSpPr>
          <p:cNvPr id="91139" name="Title 4"/>
          <p:cNvSpPr>
            <a:spLocks noGrp="1"/>
          </p:cNvSpPr>
          <p:nvPr>
            <p:ph type="title"/>
          </p:nvPr>
        </p:nvSpPr>
        <p:spPr>
          <a:xfrm>
            <a:off x="246063" y="91544"/>
            <a:ext cx="8666162" cy="531812"/>
          </a:xfrm>
        </p:spPr>
        <p:txBody>
          <a:bodyPr>
            <a:normAutofit fontScale="90000"/>
          </a:bodyPr>
          <a:lstStyle/>
          <a:p>
            <a:r>
              <a:rPr lang="en-US" dirty="0" smtClean="0"/>
              <a:t>Measure program strength within UB</a:t>
            </a:r>
            <a:endParaRPr lang="en-US" dirty="0"/>
          </a:p>
        </p:txBody>
      </p:sp>
      <p:cxnSp>
        <p:nvCxnSpPr>
          <p:cNvPr id="10" name="Straight Connector 9"/>
          <p:cNvCxnSpPr/>
          <p:nvPr/>
        </p:nvCxnSpPr>
        <p:spPr>
          <a:xfrm flipH="1">
            <a:off x="546100" y="3111500"/>
            <a:ext cx="6032500" cy="41275"/>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3" name="TextBox 10"/>
          <p:cNvSpPr>
            <a:spLocks noChangeArrowheads="1"/>
          </p:cNvSpPr>
          <p:nvPr/>
        </p:nvSpPr>
        <p:spPr bwMode="auto">
          <a:xfrm>
            <a:off x="6654800" y="2933700"/>
            <a:ext cx="2384425" cy="1477963"/>
          </a:xfrm>
          <a:prstGeom prst="rect">
            <a:avLst/>
          </a:prstGeom>
          <a:solidFill>
            <a:schemeClr val="bg1"/>
          </a:solidFill>
          <a:ln w="19050">
            <a:solidFill>
              <a:schemeClr val="tx2"/>
            </a:solidFill>
            <a:miter lim="800000"/>
            <a:headEnd/>
            <a:tailEnd/>
          </a:ln>
        </p:spPr>
        <p:txBody>
          <a:bodyPr>
            <a:prstTxWarp prst="textNoShape">
              <a:avLst/>
            </a:prstTxWarp>
            <a:spAutoFit/>
          </a:bodyPr>
          <a:lstStyle/>
          <a:p>
            <a:r>
              <a:rPr lang="en-US">
                <a:solidFill>
                  <a:srgbClr val="4B4B4B"/>
                </a:solidFill>
              </a:rPr>
              <a:t>Citation impact in Physics has risen and fallen dramatically in recent years</a:t>
            </a:r>
          </a:p>
        </p:txBody>
      </p:sp>
      <p:sp>
        <p:nvSpPr>
          <p:cNvPr id="14" name="Rectangle 13"/>
          <p:cNvSpPr/>
          <p:nvPr/>
        </p:nvSpPr>
        <p:spPr>
          <a:xfrm>
            <a:off x="3441700" y="5740400"/>
            <a:ext cx="5413375" cy="9525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rgbClr val="4B4B4B"/>
                </a:solidFill>
              </a:rPr>
              <a:t>Relative Impact : </a:t>
            </a:r>
            <a:r>
              <a:rPr lang="en-US" dirty="0">
                <a:solidFill>
                  <a:srgbClr val="4B4B4B"/>
                </a:solidFill>
              </a:rPr>
              <a:t>Citation impact normalized for field average citation rate (= 1.0)</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62" name="Picture 8"/>
          <p:cNvPicPr>
            <a:picLocks noChangeAspect="1" noChangeArrowheads="1"/>
          </p:cNvPicPr>
          <p:nvPr/>
        </p:nvPicPr>
        <p:blipFill>
          <a:blip r:embed="rId2"/>
          <a:srcRect/>
          <a:stretch>
            <a:fillRect/>
          </a:stretch>
        </p:blipFill>
        <p:spPr bwMode="auto">
          <a:xfrm>
            <a:off x="0" y="968375"/>
            <a:ext cx="8678863" cy="4808538"/>
          </a:xfrm>
          <a:prstGeom prst="rect">
            <a:avLst/>
          </a:prstGeom>
          <a:noFill/>
          <a:ln w="9525">
            <a:noFill/>
            <a:miter lim="800000"/>
            <a:headEnd/>
            <a:tailEnd/>
          </a:ln>
        </p:spPr>
      </p:pic>
      <p:sp>
        <p:nvSpPr>
          <p:cNvPr id="92163" name="Title 4"/>
          <p:cNvSpPr>
            <a:spLocks noGrp="1"/>
          </p:cNvSpPr>
          <p:nvPr>
            <p:ph type="title"/>
          </p:nvPr>
        </p:nvSpPr>
        <p:spPr>
          <a:xfrm>
            <a:off x="246063" y="91544"/>
            <a:ext cx="8666162" cy="531812"/>
          </a:xfrm>
        </p:spPr>
        <p:txBody>
          <a:bodyPr>
            <a:normAutofit fontScale="90000"/>
          </a:bodyPr>
          <a:lstStyle/>
          <a:p>
            <a:r>
              <a:rPr lang="en-US" sz="3556" dirty="0"/>
              <a:t>Drill down to a comparison with other institutions</a:t>
            </a:r>
            <a:r>
              <a:rPr lang="en-US" dirty="0"/>
              <a:t>: </a:t>
            </a:r>
            <a:r>
              <a:rPr lang="en-US" sz="2400" dirty="0"/>
              <a:t>Engineering</a:t>
            </a:r>
            <a:endParaRPr lang="en-US" dirty="0"/>
          </a:p>
        </p:txBody>
      </p:sp>
      <p:cxnSp>
        <p:nvCxnSpPr>
          <p:cNvPr id="10" name="Straight Connector 9"/>
          <p:cNvCxnSpPr/>
          <p:nvPr/>
        </p:nvCxnSpPr>
        <p:spPr>
          <a:xfrm flipH="1">
            <a:off x="566738" y="4121150"/>
            <a:ext cx="5916612" cy="17463"/>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92163" y="5570538"/>
            <a:ext cx="6248400" cy="10668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solidFill>
                  <a:srgbClr val="4B4B4B"/>
                </a:solidFill>
              </a:rPr>
              <a:t>Relative Impact in Engineering: citation impact normalized for field average citation rate (=1.0)</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086"/>
            <a:ext cx="8229600" cy="1143000"/>
          </a:xfrm>
        </p:spPr>
        <p:txBody>
          <a:bodyPr/>
          <a:lstStyle/>
          <a:p>
            <a:r>
              <a:rPr lang="en-US" dirty="0" smtClean="0"/>
              <a:t>Comparison of Options</a:t>
            </a:r>
            <a:endParaRPr lang="en-US" dirty="0"/>
          </a:p>
        </p:txBody>
      </p:sp>
      <p:graphicFrame>
        <p:nvGraphicFramePr>
          <p:cNvPr id="4" name="Content Placeholder 3"/>
          <p:cNvGraphicFramePr>
            <a:graphicFrameLocks noGrp="1"/>
          </p:cNvGraphicFramePr>
          <p:nvPr>
            <p:ph idx="1"/>
          </p:nvPr>
        </p:nvGraphicFramePr>
        <p:xfrm>
          <a:off x="457200" y="1127877"/>
          <a:ext cx="8229600" cy="5098183"/>
        </p:xfrm>
        <a:graphic>
          <a:graphicData uri="http://schemas.openxmlformats.org/drawingml/2006/table">
            <a:tbl>
              <a:tblPr firstRow="1" bandRow="1">
                <a:tableStyleId>{5C22544A-7EE6-4342-B048-85BDC9FD1C3A}</a:tableStyleId>
              </a:tblPr>
              <a:tblGrid>
                <a:gridCol w="1371600"/>
                <a:gridCol w="1110343"/>
                <a:gridCol w="1632857"/>
                <a:gridCol w="1458686"/>
                <a:gridCol w="1451428"/>
                <a:gridCol w="1204686"/>
              </a:tblGrid>
              <a:tr h="934681">
                <a:tc>
                  <a:txBody>
                    <a:bodyPr/>
                    <a:lstStyle/>
                    <a:p>
                      <a:endParaRPr lang="en-US" dirty="0"/>
                    </a:p>
                  </a:txBody>
                  <a:tcPr/>
                </a:tc>
                <a:tc>
                  <a:txBody>
                    <a:bodyPr/>
                    <a:lstStyle/>
                    <a:p>
                      <a:r>
                        <a:rPr lang="en-US" dirty="0" smtClean="0"/>
                        <a:t>Interface</a:t>
                      </a:r>
                      <a:endParaRPr lang="en-US" dirty="0"/>
                    </a:p>
                  </a:txBody>
                  <a:tcPr/>
                </a:tc>
                <a:tc>
                  <a:txBody>
                    <a:bodyPr/>
                    <a:lstStyle/>
                    <a:p>
                      <a:r>
                        <a:rPr lang="en-US" dirty="0" smtClean="0"/>
                        <a:t>Grants &amp; Contracts</a:t>
                      </a:r>
                      <a:endParaRPr lang="en-US" dirty="0"/>
                    </a:p>
                  </a:txBody>
                  <a:tcPr/>
                </a:tc>
                <a:tc>
                  <a:txBody>
                    <a:bodyPr/>
                    <a:lstStyle/>
                    <a:p>
                      <a:r>
                        <a:rPr lang="en-US" dirty="0" smtClean="0"/>
                        <a:t>Publications</a:t>
                      </a:r>
                      <a:endParaRPr lang="en-US" dirty="0"/>
                    </a:p>
                  </a:txBody>
                  <a:tcPr/>
                </a:tc>
                <a:tc>
                  <a:txBody>
                    <a:bodyPr/>
                    <a:lstStyle/>
                    <a:p>
                      <a:r>
                        <a:rPr lang="en-US" dirty="0" smtClean="0"/>
                        <a:t>Aggregate</a:t>
                      </a:r>
                      <a:r>
                        <a:rPr lang="en-US" baseline="0" dirty="0" smtClean="0"/>
                        <a:t> Reporting</a:t>
                      </a:r>
                      <a:endParaRPr lang="en-US" dirty="0"/>
                    </a:p>
                  </a:txBody>
                  <a:tcPr/>
                </a:tc>
                <a:tc>
                  <a:txBody>
                    <a:bodyPr/>
                    <a:lstStyle/>
                    <a:p>
                      <a:r>
                        <a:rPr lang="en-US" dirty="0" smtClean="0"/>
                        <a:t>Cost</a:t>
                      </a:r>
                      <a:endParaRPr lang="en-US" dirty="0"/>
                    </a:p>
                  </a:txBody>
                  <a:tcPr/>
                </a:tc>
              </a:tr>
              <a:tr h="913395">
                <a:tc>
                  <a:txBody>
                    <a:bodyPr/>
                    <a:lstStyle/>
                    <a:p>
                      <a:r>
                        <a:rPr lang="en-US" dirty="0" smtClean="0"/>
                        <a:t>Digital Measures</a:t>
                      </a:r>
                      <a:endParaRPr lang="en-US" dirty="0"/>
                    </a:p>
                  </a:txBody>
                  <a:tcPr/>
                </a:tc>
                <a:tc>
                  <a:txBody>
                    <a:bodyPr/>
                    <a:lstStyle/>
                    <a:p>
                      <a:pPr algn="ctr"/>
                      <a:r>
                        <a:rPr lang="en-US" dirty="0" smtClean="0"/>
                        <a:t>Clunky</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Accepts XML, Custom Development</a:t>
                      </a:r>
                    </a:p>
                    <a:p>
                      <a:pPr algn="ctr"/>
                      <a:endParaRPr lang="en-US" dirty="0"/>
                    </a:p>
                  </a:txBody>
                  <a:tcPr/>
                </a:tc>
                <a:tc>
                  <a:txBody>
                    <a:bodyPr/>
                    <a:lstStyle/>
                    <a:p>
                      <a:pPr algn="ctr"/>
                      <a:r>
                        <a:rPr lang="en-US" dirty="0" smtClean="0"/>
                        <a:t>Accepts XML, Custom Development</a:t>
                      </a:r>
                    </a:p>
                    <a:p>
                      <a:pPr algn="ctr"/>
                      <a:r>
                        <a:rPr lang="en-US" dirty="0" smtClean="0"/>
                        <a:t>Tedious</a:t>
                      </a:r>
                      <a:r>
                        <a:rPr lang="en-US" baseline="0" dirty="0" smtClean="0"/>
                        <a:t> Entry</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Poor, Could Custom Develop</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~$30k</a:t>
                      </a:r>
                      <a:r>
                        <a:rPr lang="en-US" baseline="0" dirty="0" smtClean="0"/>
                        <a:t> per year, some Staff Time</a:t>
                      </a:r>
                      <a:endParaRPr lang="en-US" dirty="0" smtClean="0"/>
                    </a:p>
                  </a:txBody>
                  <a:tcPr/>
                </a:tc>
              </a:tr>
              <a:tr h="934681">
                <a:tc>
                  <a:txBody>
                    <a:bodyPr/>
                    <a:lstStyle/>
                    <a:p>
                      <a:r>
                        <a:rPr lang="en-US" dirty="0" err="1" smtClean="0"/>
                        <a:t>eCV</a:t>
                      </a:r>
                      <a:endParaRPr lang="en-US" dirty="0"/>
                    </a:p>
                  </a:txBody>
                  <a:tcPr/>
                </a:tc>
                <a:tc>
                  <a:txBody>
                    <a:bodyPr/>
                    <a:lstStyle/>
                    <a:p>
                      <a:pPr algn="ctr"/>
                      <a:r>
                        <a:rPr lang="en-US" dirty="0" smtClean="0"/>
                        <a:t>TBD</a:t>
                      </a:r>
                      <a:endParaRPr lang="en-US" dirty="0"/>
                    </a:p>
                  </a:txBody>
                  <a:tcPr/>
                </a:tc>
                <a:tc>
                  <a:txBody>
                    <a:bodyPr/>
                    <a:lstStyle/>
                    <a:p>
                      <a:pPr algn="ctr"/>
                      <a:r>
                        <a:rPr lang="en-US" dirty="0" smtClean="0"/>
                        <a:t>Custom Development</a:t>
                      </a:r>
                      <a:endParaRPr lang="en-US" dirty="0"/>
                    </a:p>
                  </a:txBody>
                  <a:tcPr/>
                </a:tc>
                <a:tc>
                  <a:txBody>
                    <a:bodyPr/>
                    <a:lstStyle/>
                    <a:p>
                      <a:pPr algn="ctr"/>
                      <a:r>
                        <a:rPr lang="en-US" dirty="0" smtClean="0"/>
                        <a:t>Custom Development</a:t>
                      </a:r>
                      <a:endParaRPr lang="en-US" dirty="0"/>
                    </a:p>
                  </a:txBody>
                  <a:tcPr/>
                </a:tc>
                <a:tc>
                  <a:txBody>
                    <a:bodyPr/>
                    <a:lstStyle/>
                    <a:p>
                      <a:pPr algn="ctr"/>
                      <a:r>
                        <a:rPr lang="en-US" dirty="0" smtClean="0"/>
                        <a:t>Custom Development</a:t>
                      </a:r>
                      <a:endParaRPr lang="en-US" dirty="0"/>
                    </a:p>
                  </a:txBody>
                  <a:tcPr/>
                </a:tc>
                <a:tc>
                  <a:txBody>
                    <a:bodyPr/>
                    <a:lstStyle/>
                    <a:p>
                      <a:pPr algn="ctr"/>
                      <a:r>
                        <a:rPr lang="en-US" dirty="0" smtClean="0"/>
                        <a:t>Lots of Staff Time</a:t>
                      </a:r>
                      <a:endParaRPr lang="en-US" dirty="0"/>
                    </a:p>
                  </a:txBody>
                  <a:tcPr/>
                </a:tc>
              </a:tr>
              <a:tr h="934681">
                <a:tc>
                  <a:txBody>
                    <a:bodyPr/>
                    <a:lstStyle/>
                    <a:p>
                      <a:r>
                        <a:rPr lang="en-US" dirty="0" smtClean="0"/>
                        <a:t>FAR</a:t>
                      </a:r>
                      <a:endParaRPr lang="en-US" dirty="0"/>
                    </a:p>
                  </a:txBody>
                  <a:tcPr/>
                </a:tc>
                <a:tc>
                  <a:txBody>
                    <a:bodyPr/>
                    <a:lstStyle/>
                    <a:p>
                      <a:pPr algn="ctr"/>
                      <a:r>
                        <a:rPr lang="en-US" dirty="0" smtClean="0"/>
                        <a:t>Simple, Tabbed</a:t>
                      </a:r>
                      <a:endParaRPr lang="en-US" dirty="0"/>
                    </a:p>
                  </a:txBody>
                  <a:tcPr/>
                </a:tc>
                <a:tc>
                  <a:txBody>
                    <a:bodyPr/>
                    <a:lstStyle/>
                    <a:p>
                      <a:pPr algn="ctr"/>
                      <a:r>
                        <a:rPr lang="en-US" dirty="0" smtClean="0"/>
                        <a:t>Custom Development</a:t>
                      </a:r>
                      <a:endParaRPr lang="en-US" dirty="0"/>
                    </a:p>
                  </a:txBody>
                  <a:tcPr/>
                </a:tc>
                <a:tc>
                  <a:txBody>
                    <a:bodyPr/>
                    <a:lstStyle/>
                    <a:p>
                      <a:pPr algn="ctr"/>
                      <a:r>
                        <a:rPr lang="en-US" dirty="0" smtClean="0"/>
                        <a:t>Custom Development</a:t>
                      </a:r>
                      <a:endParaRPr lang="en-US" dirty="0"/>
                    </a:p>
                  </a:txBody>
                  <a:tcPr/>
                </a:tc>
                <a:tc>
                  <a:txBody>
                    <a:bodyPr/>
                    <a:lstStyle/>
                    <a:p>
                      <a:pPr algn="ctr"/>
                      <a:r>
                        <a:rPr lang="en-US" dirty="0" smtClean="0"/>
                        <a:t>Custom Development</a:t>
                      </a:r>
                      <a:endParaRPr lang="en-US" dirty="0"/>
                    </a:p>
                  </a:txBody>
                  <a:tcPr/>
                </a:tc>
                <a:tc>
                  <a:txBody>
                    <a:bodyPr/>
                    <a:lstStyle/>
                    <a:p>
                      <a:pPr algn="ctr"/>
                      <a:r>
                        <a:rPr lang="en-US" dirty="0" smtClean="0"/>
                        <a:t>Some</a:t>
                      </a:r>
                      <a:r>
                        <a:rPr lang="en-US" baseline="0" dirty="0" smtClean="0"/>
                        <a:t> </a:t>
                      </a:r>
                      <a:r>
                        <a:rPr lang="en-US" dirty="0" smtClean="0"/>
                        <a:t>Staff</a:t>
                      </a:r>
                      <a:r>
                        <a:rPr lang="en-US" baseline="0" dirty="0" smtClean="0"/>
                        <a:t> Time</a:t>
                      </a:r>
                      <a:endParaRPr lang="en-US" dirty="0"/>
                    </a:p>
                  </a:txBody>
                  <a:tcPr/>
                </a:tc>
              </a:tr>
              <a:tr h="1105420">
                <a:tc>
                  <a:txBody>
                    <a:bodyPr/>
                    <a:lstStyle/>
                    <a:p>
                      <a:r>
                        <a:rPr lang="en-US" dirty="0" smtClean="0"/>
                        <a:t>Research</a:t>
                      </a:r>
                      <a:r>
                        <a:rPr lang="en-US" baseline="0" dirty="0" smtClean="0"/>
                        <a:t> in View</a:t>
                      </a:r>
                      <a:endParaRPr lang="en-US" dirty="0"/>
                    </a:p>
                  </a:txBody>
                  <a:tcPr/>
                </a:tc>
                <a:tc>
                  <a:txBody>
                    <a:bodyPr/>
                    <a:lstStyle/>
                    <a:p>
                      <a:pPr algn="ctr"/>
                      <a:r>
                        <a:rPr lang="en-US" dirty="0" smtClean="0"/>
                        <a:t>TBD</a:t>
                      </a:r>
                      <a:endParaRPr lang="en-US" dirty="0"/>
                    </a:p>
                  </a:txBody>
                  <a:tcPr/>
                </a:tc>
                <a:tc>
                  <a:txBody>
                    <a:bodyPr/>
                    <a:lstStyle/>
                    <a:p>
                      <a:pPr algn="ctr"/>
                      <a:r>
                        <a:rPr lang="en-US" dirty="0" smtClean="0"/>
                        <a:t>Accepts data via API, had</a:t>
                      </a:r>
                      <a:r>
                        <a:rPr lang="en-US" baseline="0" dirty="0" smtClean="0"/>
                        <a:t> major Federal</a:t>
                      </a:r>
                      <a:endParaRPr lang="en-US" dirty="0"/>
                    </a:p>
                  </a:txBody>
                  <a:tcPr/>
                </a:tc>
                <a:tc>
                  <a:txBody>
                    <a:bodyPr/>
                    <a:lstStyle/>
                    <a:p>
                      <a:pPr algn="ctr"/>
                      <a:r>
                        <a:rPr lang="en-US" dirty="0" smtClean="0"/>
                        <a:t>Built-in</a:t>
                      </a:r>
                      <a:endParaRPr lang="en-US" dirty="0"/>
                    </a:p>
                  </a:txBody>
                  <a:tcPr/>
                </a:tc>
                <a:tc>
                  <a:txBody>
                    <a:bodyPr/>
                    <a:lstStyle/>
                    <a:p>
                      <a:pPr algn="ctr"/>
                      <a:r>
                        <a:rPr lang="en-US" dirty="0" smtClean="0"/>
                        <a:t>TBD</a:t>
                      </a:r>
                      <a:endParaRPr lang="en-US" dirty="0"/>
                    </a:p>
                  </a:txBody>
                  <a:tcPr/>
                </a:tc>
                <a:tc>
                  <a:txBody>
                    <a:bodyPr/>
                    <a:lstStyle/>
                    <a:p>
                      <a:pPr algn="ctr"/>
                      <a:r>
                        <a:rPr lang="en-US" dirty="0" smtClean="0"/>
                        <a:t>~$75K per year, some Staff Time</a:t>
                      </a:r>
                      <a:endParaRPr lang="en-US" dirty="0"/>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eCV</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Would need to completely rewrite </a:t>
            </a:r>
            <a:r>
              <a:rPr lang="en-US" dirty="0" err="1" smtClean="0"/>
              <a:t>eCV</a:t>
            </a:r>
            <a:r>
              <a:rPr lang="en-US" dirty="0" smtClean="0"/>
              <a:t> in near future</a:t>
            </a:r>
          </a:p>
          <a:p>
            <a:r>
              <a:rPr lang="en-US" dirty="0" smtClean="0"/>
              <a:t>In-house development required but we could spec out exactly what we want</a:t>
            </a:r>
          </a:p>
          <a:p>
            <a:r>
              <a:rPr lang="en-US" dirty="0" smtClean="0"/>
              <a:t>Could extract journal publications from Web of Science and load into </a:t>
            </a:r>
            <a:r>
              <a:rPr lang="en-US" dirty="0" err="1" smtClean="0"/>
              <a:t>eCV</a:t>
            </a:r>
            <a:r>
              <a:rPr lang="en-US" dirty="0" smtClean="0"/>
              <a:t> via custom programming</a:t>
            </a:r>
          </a:p>
          <a:p>
            <a:r>
              <a:rPr lang="en-US" dirty="0" smtClean="0"/>
              <a:t>Could transform data from our grants and publications system and load into </a:t>
            </a:r>
            <a:r>
              <a:rPr lang="en-US" dirty="0" err="1" smtClean="0"/>
              <a:t>eCV</a:t>
            </a:r>
            <a:r>
              <a:rPr lang="en-US" dirty="0" smtClean="0"/>
              <a:t> via custom programming</a:t>
            </a:r>
          </a:p>
          <a:p>
            <a:r>
              <a:rPr lang="en-US" dirty="0" smtClean="0"/>
              <a:t>Can spec and write custom reports</a:t>
            </a:r>
          </a:p>
          <a:p>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with Reporting Systems</a:t>
            </a:r>
            <a:endParaRPr lang="en-US" dirty="0"/>
          </a:p>
        </p:txBody>
      </p:sp>
      <p:sp>
        <p:nvSpPr>
          <p:cNvPr id="3" name="Content Placeholder 2"/>
          <p:cNvSpPr>
            <a:spLocks noGrp="1"/>
          </p:cNvSpPr>
          <p:nvPr>
            <p:ph idx="1"/>
          </p:nvPr>
        </p:nvSpPr>
        <p:spPr>
          <a:xfrm>
            <a:off x="457200" y="1600200"/>
            <a:ext cx="8528042" cy="4525963"/>
          </a:xfrm>
        </p:spPr>
        <p:txBody>
          <a:bodyPr>
            <a:normAutofit fontScale="92500" lnSpcReduction="10000"/>
          </a:bodyPr>
          <a:lstStyle/>
          <a:p>
            <a:r>
              <a:rPr lang="en-US" dirty="0" err="1" smtClean="0"/>
              <a:t>eCV</a:t>
            </a:r>
            <a:r>
              <a:rPr lang="en-US" dirty="0" smtClean="0"/>
              <a:t> written in Visual Fox Pro; Microsoft plans to discontinue support</a:t>
            </a:r>
          </a:p>
          <a:p>
            <a:r>
              <a:rPr lang="en-US" dirty="0" smtClean="0"/>
              <a:t>Digital Measures interface poorly designed</a:t>
            </a:r>
          </a:p>
          <a:p>
            <a:pPr lvl="1"/>
            <a:r>
              <a:rPr lang="en-US" dirty="0" smtClean="0"/>
              <a:t>No ability to automatically load publication data</a:t>
            </a:r>
          </a:p>
          <a:p>
            <a:pPr lvl="1"/>
            <a:r>
              <a:rPr lang="en-US" dirty="0" smtClean="0"/>
              <a:t>No ability to automatically load grants &amp; contracts data</a:t>
            </a:r>
          </a:p>
          <a:p>
            <a:pPr lvl="1"/>
            <a:r>
              <a:rPr lang="en-US" dirty="0" smtClean="0"/>
              <a:t>Aggregated data reports for Deans and Chairs not available</a:t>
            </a:r>
          </a:p>
          <a:p>
            <a:pPr lvl="1">
              <a:buNone/>
            </a:pPr>
            <a:endParaRPr lang="en-US" dirty="0" smtClean="0"/>
          </a:p>
          <a:p>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36"/>
            <a:ext cx="8229600" cy="1143000"/>
          </a:xfrm>
        </p:spPr>
        <p:txBody>
          <a:bodyPr/>
          <a:lstStyle/>
          <a:p>
            <a:r>
              <a:rPr lang="en-US" dirty="0" smtClean="0"/>
              <a:t>Alternatives Considered</a:t>
            </a:r>
            <a:endParaRPr lang="en-US" dirty="0"/>
          </a:p>
        </p:txBody>
      </p:sp>
      <p:sp>
        <p:nvSpPr>
          <p:cNvPr id="3" name="Content Placeholder 2"/>
          <p:cNvSpPr>
            <a:spLocks noGrp="1"/>
          </p:cNvSpPr>
          <p:nvPr>
            <p:ph idx="1"/>
          </p:nvPr>
        </p:nvSpPr>
        <p:spPr>
          <a:xfrm>
            <a:off x="457200" y="1401183"/>
            <a:ext cx="8565954" cy="4525963"/>
          </a:xfrm>
        </p:spPr>
        <p:txBody>
          <a:bodyPr>
            <a:normAutofit fontScale="92500" lnSpcReduction="20000"/>
          </a:bodyPr>
          <a:lstStyle/>
          <a:p>
            <a:r>
              <a:rPr lang="en-US" dirty="0" smtClean="0"/>
              <a:t>Improve Digital Measures</a:t>
            </a:r>
          </a:p>
          <a:p>
            <a:pPr lvl="1"/>
            <a:r>
              <a:rPr lang="en-US" dirty="0" smtClean="0"/>
              <a:t>Not viable option (proprietary software)</a:t>
            </a:r>
          </a:p>
          <a:p>
            <a:r>
              <a:rPr lang="en-US" dirty="0" smtClean="0"/>
              <a:t>Rewrite </a:t>
            </a:r>
            <a:r>
              <a:rPr lang="en-US" dirty="0" err="1" smtClean="0"/>
              <a:t>eCV</a:t>
            </a:r>
            <a:endParaRPr lang="en-US" dirty="0" smtClean="0"/>
          </a:p>
          <a:p>
            <a:pPr lvl="1"/>
            <a:r>
              <a:rPr lang="en-US" dirty="0" smtClean="0"/>
              <a:t>Indiana FAR considered better in-house solution</a:t>
            </a:r>
          </a:p>
          <a:p>
            <a:r>
              <a:rPr lang="en-US" dirty="0" smtClean="0"/>
              <a:t>Indiana U. Faculty Annual Report (FAR)</a:t>
            </a:r>
          </a:p>
          <a:p>
            <a:r>
              <a:rPr lang="en-US" dirty="0" smtClean="0"/>
              <a:t>Thompson Reuters Research in View</a:t>
            </a:r>
          </a:p>
          <a:p>
            <a:pPr lvl="1"/>
            <a:r>
              <a:rPr lang="en-US" dirty="0" smtClean="0"/>
              <a:t>Live demo – Nov 10</a:t>
            </a:r>
            <a:r>
              <a:rPr lang="en-US" baseline="30000" dirty="0" smtClean="0"/>
              <a:t>th</a:t>
            </a:r>
            <a:r>
              <a:rPr lang="en-US" dirty="0" smtClean="0"/>
              <a:t> </a:t>
            </a:r>
          </a:p>
          <a:p>
            <a:pPr lvl="2"/>
            <a:r>
              <a:rPr lang="en-US" dirty="0" smtClean="0"/>
              <a:t>11:30-1:00 Faculty and Department Administrator Session -- session will focus on the annual report part</a:t>
            </a:r>
          </a:p>
          <a:p>
            <a:pPr lvl="2"/>
            <a:r>
              <a:rPr lang="en-US" dirty="0" smtClean="0"/>
              <a:t>2:00-3:30 Session for Upper Level Administrators, Interested IT Staff, Library Administrators, Deans, OIA Staff, etc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36"/>
            <a:ext cx="8229600" cy="1143000"/>
          </a:xfrm>
        </p:spPr>
        <p:txBody>
          <a:bodyPr/>
          <a:lstStyle/>
          <a:p>
            <a:r>
              <a:rPr lang="en-US" dirty="0" smtClean="0"/>
              <a:t>Indiana FAR</a:t>
            </a:r>
            <a:endParaRPr lang="en-US" dirty="0"/>
          </a:p>
        </p:txBody>
      </p:sp>
      <p:sp>
        <p:nvSpPr>
          <p:cNvPr id="3" name="Content Placeholder 2"/>
          <p:cNvSpPr>
            <a:spLocks noGrp="1"/>
          </p:cNvSpPr>
          <p:nvPr>
            <p:ph idx="1"/>
          </p:nvPr>
        </p:nvSpPr>
        <p:spPr>
          <a:xfrm>
            <a:off x="457199" y="1315890"/>
            <a:ext cx="8490129" cy="4920172"/>
          </a:xfrm>
        </p:spPr>
        <p:txBody>
          <a:bodyPr>
            <a:normAutofit fontScale="85000" lnSpcReduction="20000"/>
          </a:bodyPr>
          <a:lstStyle/>
          <a:p>
            <a:r>
              <a:rPr lang="en-US" dirty="0" smtClean="0"/>
              <a:t>Java based - - built on the </a:t>
            </a:r>
            <a:r>
              <a:rPr lang="en-US" dirty="0" err="1" smtClean="0"/>
              <a:t>Kuali</a:t>
            </a:r>
            <a:r>
              <a:rPr lang="en-US" dirty="0" smtClean="0"/>
              <a:t> framework</a:t>
            </a:r>
          </a:p>
          <a:p>
            <a:r>
              <a:rPr lang="en-US" dirty="0" smtClean="0"/>
              <a:t>Access to source code – free</a:t>
            </a:r>
          </a:p>
          <a:p>
            <a:pPr lvl="1"/>
            <a:r>
              <a:rPr lang="en-US" dirty="0" smtClean="0"/>
              <a:t>Total cost of ownership to consider</a:t>
            </a:r>
          </a:p>
          <a:p>
            <a:r>
              <a:rPr lang="en-US" dirty="0" smtClean="0"/>
              <a:t>Faculty Annual Reports</a:t>
            </a:r>
          </a:p>
          <a:p>
            <a:pPr lvl="1"/>
            <a:r>
              <a:rPr lang="en-US" dirty="0" smtClean="0"/>
              <a:t>Simple, easy-to-use interface</a:t>
            </a:r>
          </a:p>
          <a:p>
            <a:pPr lvl="1"/>
            <a:r>
              <a:rPr lang="en-US" dirty="0" smtClean="0"/>
              <a:t>No real analysis capability, wasn’t designed for that</a:t>
            </a:r>
          </a:p>
          <a:p>
            <a:r>
              <a:rPr lang="en-US" dirty="0" smtClean="0"/>
              <a:t>Customizable (we can modify the code)</a:t>
            </a:r>
          </a:p>
          <a:p>
            <a:r>
              <a:rPr lang="en-US" dirty="0" smtClean="0"/>
              <a:t>Tie in to existing University data sources</a:t>
            </a:r>
          </a:p>
          <a:p>
            <a:pPr lvl="1"/>
            <a:r>
              <a:rPr lang="en-US" dirty="0" smtClean="0"/>
              <a:t>Courses</a:t>
            </a:r>
          </a:p>
          <a:p>
            <a:pPr lvl="1"/>
            <a:r>
              <a:rPr lang="en-US" dirty="0" smtClean="0"/>
              <a:t>Grants (we need extract from our own systems)</a:t>
            </a:r>
          </a:p>
          <a:p>
            <a:pPr lvl="1"/>
            <a:r>
              <a:rPr lang="en-US" dirty="0" smtClean="0"/>
              <a:t>Ingest publications automatically (not now but maybe can be added) </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36"/>
            <a:ext cx="8229600" cy="1143000"/>
          </a:xfrm>
        </p:spPr>
        <p:txBody>
          <a:bodyPr/>
          <a:lstStyle/>
          <a:p>
            <a:r>
              <a:rPr lang="en-US" dirty="0" smtClean="0"/>
              <a:t>Home Page</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 Akash's Mac:Users:Akash:Desktop:Screen Shot 2011-03-15 at 9.26.00 AM.jpg"/>
          <p:cNvPicPr/>
          <p:nvPr/>
        </p:nvPicPr>
        <p:blipFill>
          <a:blip r:embed="rId2">
            <a:extLst>
              <a:ext uri="{28A0092B-C50C-407E-A947-70E740481C1C}">
                <a14:useLocalDpi xmlns:a14="http://schemas.microsoft.com/office/drawing/2010/main" val="0"/>
              </a:ext>
            </a:extLst>
          </a:blip>
          <a:srcRect/>
          <a:stretch>
            <a:fillRect/>
          </a:stretch>
        </p:blipFill>
        <p:spPr bwMode="auto">
          <a:xfrm>
            <a:off x="258162" y="1417638"/>
            <a:ext cx="8686800" cy="6666486"/>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 Akash's Mac:Users:Akash:Desktop:Screen Shot 2011-03-15 at 9.33.49 AM.jpg"/>
          <p:cNvPicPr/>
          <p:nvPr/>
        </p:nvPicPr>
        <p:blipFill>
          <a:blip r:embed="rId2">
            <a:extLst>
              <a:ext uri="{28A0092B-C50C-407E-A947-70E740481C1C}">
                <a14:useLocalDpi xmlns:a14="http://schemas.microsoft.com/office/drawing/2010/main" val="0"/>
              </a:ext>
            </a:extLst>
          </a:blip>
          <a:srcRect/>
          <a:stretch>
            <a:fillRect/>
          </a:stretch>
        </p:blipFill>
        <p:spPr bwMode="auto">
          <a:xfrm>
            <a:off x="340683" y="1305734"/>
            <a:ext cx="8529270" cy="5361200"/>
          </a:xfrm>
          <a:prstGeom prst="rect">
            <a:avLst/>
          </a:prstGeom>
          <a:noFill/>
          <a:ln>
            <a:noFill/>
          </a:ln>
        </p:spPr>
      </p:pic>
      <p:sp>
        <p:nvSpPr>
          <p:cNvPr id="3" name="Content Placeholder 2"/>
          <p:cNvSpPr>
            <a:spLocks noGrp="1"/>
          </p:cNvSpPr>
          <p:nvPr>
            <p:ph idx="1"/>
          </p:nvPr>
        </p:nvSpPr>
        <p:spPr>
          <a:xfrm>
            <a:off x="457200" y="747040"/>
            <a:ext cx="8686800" cy="4525963"/>
          </a:xfrm>
        </p:spPr>
        <p:txBody>
          <a:bodyPr/>
          <a:lstStyle/>
          <a:p>
            <a:r>
              <a:rPr lang="en-US" sz="2800" dirty="0" smtClean="0"/>
              <a:t>Can cut and paste info</a:t>
            </a:r>
          </a:p>
          <a:p>
            <a:r>
              <a:rPr lang="en-US" sz="2800" dirty="0" smtClean="0"/>
              <a:t>Could likely import current faculty data from DM</a:t>
            </a:r>
          </a:p>
          <a:p>
            <a:endParaRPr lang="en-US" dirty="0"/>
          </a:p>
        </p:txBody>
      </p:sp>
      <p:sp>
        <p:nvSpPr>
          <p:cNvPr id="2" name="Title 1"/>
          <p:cNvSpPr>
            <a:spLocks noGrp="1"/>
          </p:cNvSpPr>
          <p:nvPr>
            <p:ph type="title"/>
          </p:nvPr>
        </p:nvSpPr>
        <p:spPr>
          <a:xfrm>
            <a:off x="457200" y="-126666"/>
            <a:ext cx="8229600" cy="1143000"/>
          </a:xfrm>
        </p:spPr>
        <p:txBody>
          <a:bodyPr/>
          <a:lstStyle/>
          <a:p>
            <a:r>
              <a:rPr lang="en-US" dirty="0" smtClean="0"/>
              <a:t>Publications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59"/>
            <a:ext cx="8229600" cy="1143000"/>
          </a:xfrm>
        </p:spPr>
        <p:txBody>
          <a:bodyPr/>
          <a:lstStyle/>
          <a:p>
            <a:r>
              <a:rPr lang="en-US" dirty="0" smtClean="0"/>
              <a:t>Grants (auto populated by PI)</a:t>
            </a:r>
            <a:endParaRPr lang="en-US" dirty="0"/>
          </a:p>
        </p:txBody>
      </p:sp>
      <p:sp>
        <p:nvSpPr>
          <p:cNvPr id="3" name="Content Placeholder 2"/>
          <p:cNvSpPr>
            <a:spLocks noGrp="1"/>
          </p:cNvSpPr>
          <p:nvPr>
            <p:ph idx="1"/>
          </p:nvPr>
        </p:nvSpPr>
        <p:spPr/>
        <p:txBody>
          <a:bodyPr/>
          <a:lstStyle/>
          <a:p>
            <a:endParaRPr lang="en-US"/>
          </a:p>
        </p:txBody>
      </p:sp>
      <p:pic>
        <p:nvPicPr>
          <p:cNvPr id="4" name="Picture 3" descr=" Akash's Mac:Users:Akash:Desktop:Screen Shot 2011-03-15 at 9.33.15 AM.jpg"/>
          <p:cNvPicPr/>
          <p:nvPr/>
        </p:nvPicPr>
        <p:blipFill>
          <a:blip r:embed="rId2">
            <a:extLst>
              <a:ext uri="{28A0092B-C50C-407E-A947-70E740481C1C}">
                <a14:useLocalDpi xmlns:a14="http://schemas.microsoft.com/office/drawing/2010/main" val="0"/>
              </a:ext>
            </a:extLst>
          </a:blip>
          <a:srcRect/>
          <a:stretch>
            <a:fillRect/>
          </a:stretch>
        </p:blipFill>
        <p:spPr bwMode="auto">
          <a:xfrm>
            <a:off x="274438" y="1299007"/>
            <a:ext cx="8710804" cy="5344572"/>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82"/>
            <a:ext cx="8229600" cy="1143000"/>
          </a:xfrm>
        </p:spPr>
        <p:txBody>
          <a:bodyPr/>
          <a:lstStyle/>
          <a:p>
            <a:r>
              <a:rPr lang="en-US" dirty="0" smtClean="0"/>
              <a:t>Creative Activities</a:t>
            </a:r>
            <a:endParaRPr lang="en-US" dirty="0"/>
          </a:p>
        </p:txBody>
      </p:sp>
      <p:sp>
        <p:nvSpPr>
          <p:cNvPr id="3" name="Content Placeholder 2"/>
          <p:cNvSpPr>
            <a:spLocks noGrp="1"/>
          </p:cNvSpPr>
          <p:nvPr>
            <p:ph idx="1"/>
          </p:nvPr>
        </p:nvSpPr>
        <p:spPr/>
        <p:txBody>
          <a:bodyPr/>
          <a:lstStyle/>
          <a:p>
            <a:endParaRPr lang="en-US"/>
          </a:p>
        </p:txBody>
      </p:sp>
      <p:pic>
        <p:nvPicPr>
          <p:cNvPr id="4" name="Picture 3" descr=" Akash's Mac:Users:Akash:Desktop:Screen Shot 2011-03-15 at 9.36.48 AM.jpg"/>
          <p:cNvPicPr/>
          <p:nvPr/>
        </p:nvPicPr>
        <p:blipFill>
          <a:blip r:embed="rId2">
            <a:extLst>
              <a:ext uri="{28A0092B-C50C-407E-A947-70E740481C1C}">
                <a14:useLocalDpi xmlns:a14="http://schemas.microsoft.com/office/drawing/2010/main" val="0"/>
              </a:ext>
            </a:extLst>
          </a:blip>
          <a:srcRect/>
          <a:stretch>
            <a:fillRect/>
          </a:stretch>
        </p:blipFill>
        <p:spPr bwMode="auto">
          <a:xfrm>
            <a:off x="255436" y="1152282"/>
            <a:ext cx="8653982" cy="5705718"/>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TotalTime>
  <Words>868</Words>
  <Application>Microsoft Office PowerPoint</Application>
  <PresentationFormat>On-screen Show (4:3)</PresentationFormat>
  <Paragraphs>158</Paragraphs>
  <Slides>26</Slides>
  <Notes>5</Notes>
  <HiddenSlides>5</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Wingdings</vt:lpstr>
      <vt:lpstr>Office Theme</vt:lpstr>
      <vt:lpstr>Digital Measures Replacement</vt:lpstr>
      <vt:lpstr>Current Systems</vt:lpstr>
      <vt:lpstr>Issues with Reporting Systems</vt:lpstr>
      <vt:lpstr>Alternatives Considered</vt:lpstr>
      <vt:lpstr>Indiana FAR</vt:lpstr>
      <vt:lpstr>Home Page</vt:lpstr>
      <vt:lpstr>Publications</vt:lpstr>
      <vt:lpstr>Grants (auto populated by PI)</vt:lpstr>
      <vt:lpstr>Creative Activities</vt:lpstr>
      <vt:lpstr>Courses (auto populated from HUB)</vt:lpstr>
      <vt:lpstr>Service Activities</vt:lpstr>
      <vt:lpstr>Research in View</vt:lpstr>
      <vt:lpstr>Enterprise-wide research management system</vt:lpstr>
      <vt:lpstr>Faculty profile data sources</vt:lpstr>
      <vt:lpstr>Faculty profile features</vt:lpstr>
      <vt:lpstr>PowerPoint Presentation</vt:lpstr>
      <vt:lpstr>Faculty members can quickly generate documents</vt:lpstr>
      <vt:lpstr>Dashboards synthesize data for evaluation decisions</vt:lpstr>
      <vt:lpstr>Department comparison reports</vt:lpstr>
      <vt:lpstr>Group Reports (strategic strengths)</vt:lpstr>
      <vt:lpstr>Research In View Development Path – </vt:lpstr>
      <vt:lpstr>Comparison Across Institutions</vt:lpstr>
      <vt:lpstr>Measure program strength within UB</vt:lpstr>
      <vt:lpstr>Drill down to a comparison with other institutions: Engineering</vt:lpstr>
      <vt:lpstr>Comparison of Options</vt:lpstr>
      <vt:lpstr>eCV</vt:lpstr>
    </vt:vector>
  </TitlesOfParts>
  <Company>University at Buffalo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Measures Replacement</dc:title>
  <dc:creator>Tom Furlani</dc:creator>
  <cp:lastModifiedBy>Faculty Senate</cp:lastModifiedBy>
  <cp:revision>76</cp:revision>
  <cp:lastPrinted>2011-10-22T02:26:54Z</cp:lastPrinted>
  <dcterms:created xsi:type="dcterms:W3CDTF">2011-10-31T18:50:48Z</dcterms:created>
  <dcterms:modified xsi:type="dcterms:W3CDTF">2016-07-29T14:56:25Z</dcterms:modified>
</cp:coreProperties>
</file>